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5"/>
  </p:sldMasterIdLst>
  <p:notesMasterIdLst>
    <p:notesMasterId r:id="rId25"/>
  </p:notesMasterIdLst>
  <p:handoutMasterIdLst>
    <p:handoutMasterId r:id="rId26"/>
  </p:handoutMasterIdLst>
  <p:sldIdLst>
    <p:sldId id="335" r:id="rId6"/>
    <p:sldId id="336" r:id="rId7"/>
    <p:sldId id="383" r:id="rId8"/>
    <p:sldId id="371" r:id="rId9"/>
    <p:sldId id="396" r:id="rId10"/>
    <p:sldId id="393" r:id="rId11"/>
    <p:sldId id="391" r:id="rId12"/>
    <p:sldId id="372" r:id="rId13"/>
    <p:sldId id="384" r:id="rId14"/>
    <p:sldId id="389" r:id="rId15"/>
    <p:sldId id="390" r:id="rId16"/>
    <p:sldId id="385" r:id="rId17"/>
    <p:sldId id="381" r:id="rId18"/>
    <p:sldId id="395" r:id="rId19"/>
    <p:sldId id="382" r:id="rId20"/>
    <p:sldId id="387" r:id="rId21"/>
    <p:sldId id="388" r:id="rId22"/>
    <p:sldId id="392" r:id="rId23"/>
    <p:sldId id="386" r:id="rId24"/>
  </p:sldIdLst>
  <p:sldSz cx="12192000" cy="6858000"/>
  <p:notesSz cx="6792913" cy="9925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3A8E3980-A42D-493A-9520-B376ACD18F40}">
          <p14:sldIdLst>
            <p14:sldId id="335"/>
            <p14:sldId id="336"/>
            <p14:sldId id="383"/>
            <p14:sldId id="371"/>
            <p14:sldId id="396"/>
            <p14:sldId id="393"/>
            <p14:sldId id="391"/>
            <p14:sldId id="372"/>
            <p14:sldId id="384"/>
            <p14:sldId id="389"/>
            <p14:sldId id="390"/>
            <p14:sldId id="385"/>
            <p14:sldId id="381"/>
            <p14:sldId id="395"/>
            <p14:sldId id="382"/>
            <p14:sldId id="387"/>
            <p14:sldId id="388"/>
            <p14:sldId id="392"/>
            <p14:sldId id="38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4" autoAdjust="0"/>
    <p:restoredTop sz="76963" autoAdjust="0"/>
  </p:normalViewPr>
  <p:slideViewPr>
    <p:cSldViewPr snapToGrid="0">
      <p:cViewPr varScale="1">
        <p:scale>
          <a:sx n="126" d="100"/>
          <a:sy n="126" d="100"/>
        </p:scale>
        <p:origin x="1758" y="12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4" d="100"/>
          <a:sy n="84" d="100"/>
        </p:scale>
        <p:origin x="28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nn203\Desktop\2020%20Corona%20rpt\Folkhalsomyndigheten_Covid19%20data%20per%202002-05-26%20med%20bubblo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rh-my.sharepoint.com/personal/hakan_nilsson_regionhalland_se/Documents/Dokument/35%20Statistik%20och%20analys/2020%20Corona%20covid-19/SoS%20Antal%20d&#246;da%20per%20l&#228;n%20och%20vecka%202015v1%202020v19.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rh-my.sharepoint.com/personal/hakan_nilsson_regionhalland_se/Documents/Dokument/35%20Statistik%20och%20analys/2020%20Corona%20covid-19/SoS%20Antal%20d&#246;da%20per%20l&#228;n%20och%20vecka%202015v1%202020v19.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kalkylblad.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'Totalt antal per region bubblor'!$A$2</c:f>
              <c:strCache>
                <c:ptCount val="1"/>
                <c:pt idx="0">
                  <c:v>Blekinge</c:v>
                </c:pt>
              </c:strCache>
            </c:strRef>
          </c:tx>
          <c:spPr>
            <a:solidFill>
              <a:schemeClr val="accent1">
                <a:alpha val="75000"/>
              </a:schemeClr>
            </a:solidFill>
            <a:ln>
              <a:noFill/>
            </a:ln>
            <a:effectLst/>
          </c:spPr>
          <c:invertIfNegative val="0"/>
          <c:dLbls>
            <c:dLbl>
              <c:idx val="0"/>
              <c:layout>
                <c:manualLayout>
                  <c:x val="-0.10350575476445041"/>
                  <c:y val="1.994514613667303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bubblor'!$C$2</c:f>
              <c:numCache>
                <c:formatCode>0</c:formatCode>
                <c:ptCount val="1"/>
                <c:pt idx="0">
                  <c:v>171.67274475097656</c:v>
                </c:pt>
              </c:numCache>
            </c:numRef>
          </c:xVal>
          <c:yVal>
            <c:numRef>
              <c:f>'Totalt antal per region bubblor'!$H$2</c:f>
              <c:numCache>
                <c:formatCode>0.0</c:formatCode>
                <c:ptCount val="1"/>
                <c:pt idx="0">
                  <c:v>3.132714320273295</c:v>
                </c:pt>
              </c:numCache>
            </c:numRef>
          </c:yVal>
          <c:bubbleSize>
            <c:numRef>
              <c:f>'Totalt antal per region bubblor'!$I$2</c:f>
              <c:numCache>
                <c:formatCode>0.0</c:formatCode>
                <c:ptCount val="1"/>
                <c:pt idx="0">
                  <c:v>1.8796285512496014</c:v>
                </c:pt>
              </c:numCache>
            </c:numRef>
          </c:bubbleSize>
          <c:bubble3D val="0"/>
          <c:extLst>
            <c:ext xmlns:c16="http://schemas.microsoft.com/office/drawing/2014/chart" uri="{C3380CC4-5D6E-409C-BE32-E72D297353CC}">
              <c16:uniqueId val="{00000001-E787-4A58-ACDA-165051868BE3}"/>
            </c:ext>
          </c:extLst>
        </c:ser>
        <c:ser>
          <c:idx val="1"/>
          <c:order val="1"/>
          <c:tx>
            <c:strRef>
              <c:f>'Totalt antal per region bubblor'!$A$3</c:f>
              <c:strCache>
                <c:ptCount val="1"/>
                <c:pt idx="0">
                  <c:v>Dalarna</c:v>
                </c:pt>
              </c:strCache>
            </c:strRef>
          </c:tx>
          <c:spPr>
            <a:solidFill>
              <a:schemeClr val="accent2">
                <a:alpha val="75000"/>
              </a:schemeClr>
            </a:solidFill>
            <a:ln w="25400">
              <a:noFill/>
            </a:ln>
            <a:effectLst/>
          </c:spPr>
          <c:invertIfNegative val="0"/>
          <c:dLbls>
            <c:dLbl>
              <c:idx val="0"/>
              <c:layout>
                <c:manualLayout>
                  <c:x val="-0.15667635767192828"/>
                  <c:y val="-6.182995302368415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bubblor'!$C$3</c:f>
              <c:numCache>
                <c:formatCode>0</c:formatCode>
                <c:ptCount val="1"/>
                <c:pt idx="0">
                  <c:v>450.400390625</c:v>
                </c:pt>
              </c:numCache>
            </c:numRef>
          </c:xVal>
          <c:yVal>
            <c:numRef>
              <c:f>'Totalt antal per region bubblor'!$H$3</c:f>
              <c:numCache>
                <c:formatCode>0.0</c:formatCode>
                <c:ptCount val="1"/>
                <c:pt idx="0">
                  <c:v>51.04769269227063</c:v>
                </c:pt>
              </c:numCache>
            </c:numRef>
          </c:yVal>
          <c:bubbleSize>
            <c:numRef>
              <c:f>'Totalt antal per region bubblor'!$I$3</c:f>
              <c:numCache>
                <c:formatCode>0.0</c:formatCode>
                <c:ptCount val="1"/>
                <c:pt idx="0">
                  <c:v>19.446740215379091</c:v>
                </c:pt>
              </c:numCache>
            </c:numRef>
          </c:bubbleSize>
          <c:bubble3D val="0"/>
          <c:extLst>
            <c:ext xmlns:c16="http://schemas.microsoft.com/office/drawing/2014/chart" uri="{C3380CC4-5D6E-409C-BE32-E72D297353CC}">
              <c16:uniqueId val="{00000003-E787-4A58-ACDA-165051868BE3}"/>
            </c:ext>
          </c:extLst>
        </c:ser>
        <c:ser>
          <c:idx val="2"/>
          <c:order val="2"/>
          <c:tx>
            <c:strRef>
              <c:f>'Totalt antal per region bubblor'!$A$4</c:f>
              <c:strCache>
                <c:ptCount val="1"/>
                <c:pt idx="0">
                  <c:v>Gotland</c:v>
                </c:pt>
              </c:strCache>
            </c:strRef>
          </c:tx>
          <c:spPr>
            <a:solidFill>
              <a:schemeClr val="accent3">
                <a:alpha val="75000"/>
              </a:schemeClr>
            </a:solidFill>
            <a:ln w="25400">
              <a:noFill/>
            </a:ln>
            <a:effectLst/>
          </c:spPr>
          <c:invertIfNegative val="0"/>
          <c:dLbls>
            <c:dLbl>
              <c:idx val="0"/>
              <c:layout>
                <c:manualLayout>
                  <c:x val="-7.1757519014492871E-2"/>
                  <c:y val="7.903696039742039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bubblor'!$C$4</c:f>
              <c:numCache>
                <c:formatCode>0</c:formatCode>
                <c:ptCount val="1"/>
                <c:pt idx="0">
                  <c:v>149.11369323730469</c:v>
                </c:pt>
              </c:numCache>
            </c:numRef>
          </c:xVal>
          <c:yVal>
            <c:numRef>
              <c:f>'Totalt antal per region bubblor'!$H$4</c:f>
              <c:numCache>
                <c:formatCode>0.0</c:formatCode>
                <c:ptCount val="1"/>
                <c:pt idx="0">
                  <c:v>10.052608532852002</c:v>
                </c:pt>
              </c:numCache>
            </c:numRef>
          </c:yVal>
          <c:bubbleSize>
            <c:numRef>
              <c:f>'Totalt antal per region bubblor'!$I$4</c:f>
              <c:numCache>
                <c:formatCode>0.0</c:formatCode>
                <c:ptCount val="1"/>
                <c:pt idx="0">
                  <c:v>8.3771738324846545</c:v>
                </c:pt>
              </c:numCache>
            </c:numRef>
          </c:bubbleSize>
          <c:bubble3D val="0"/>
          <c:extLst>
            <c:ext xmlns:c16="http://schemas.microsoft.com/office/drawing/2014/chart" uri="{C3380CC4-5D6E-409C-BE32-E72D297353CC}">
              <c16:uniqueId val="{00000005-E787-4A58-ACDA-165051868BE3}"/>
            </c:ext>
          </c:extLst>
        </c:ser>
        <c:ser>
          <c:idx val="3"/>
          <c:order val="3"/>
          <c:tx>
            <c:strRef>
              <c:f>'Totalt antal per region bubblor'!$A$5</c:f>
              <c:strCache>
                <c:ptCount val="1"/>
                <c:pt idx="0">
                  <c:v>Gävleborg</c:v>
                </c:pt>
              </c:strCache>
            </c:strRef>
          </c:tx>
          <c:spPr>
            <a:solidFill>
              <a:schemeClr val="accent4">
                <a:alpha val="75000"/>
              </a:schemeClr>
            </a:solidFill>
            <a:ln w="25400">
              <a:noFill/>
            </a:ln>
            <a:effectLst/>
          </c:spPr>
          <c:invertIfNegative val="0"/>
          <c:dLbls>
            <c:dLbl>
              <c:idx val="0"/>
              <c:layout>
                <c:manualLayout>
                  <c:x val="-5.6751007284894177E-2"/>
                  <c:y val="9.174767222869262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bubblor'!$C$5</c:f>
              <c:numCache>
                <c:formatCode>0</c:formatCode>
                <c:ptCount val="1"/>
                <c:pt idx="0">
                  <c:v>511.5142822265625</c:v>
                </c:pt>
              </c:numCache>
            </c:numRef>
          </c:xVal>
          <c:yVal>
            <c:numRef>
              <c:f>'Totalt antal per region bubblor'!$H$5</c:f>
              <c:numCache>
                <c:formatCode>0.0</c:formatCode>
                <c:ptCount val="1"/>
                <c:pt idx="0">
                  <c:v>38.972516741071431</c:v>
                </c:pt>
              </c:numCache>
            </c:numRef>
          </c:yVal>
          <c:bubbleSize>
            <c:numRef>
              <c:f>'Totalt antal per region bubblor'!$I$5</c:f>
              <c:numCache>
                <c:formatCode>0.0</c:formatCode>
                <c:ptCount val="1"/>
                <c:pt idx="0">
                  <c:v>16.354537963867188</c:v>
                </c:pt>
              </c:numCache>
            </c:numRef>
          </c:bubbleSize>
          <c:bubble3D val="0"/>
          <c:extLst>
            <c:ext xmlns:c16="http://schemas.microsoft.com/office/drawing/2014/chart" uri="{C3380CC4-5D6E-409C-BE32-E72D297353CC}">
              <c16:uniqueId val="{00000007-E787-4A58-ACDA-165051868BE3}"/>
            </c:ext>
          </c:extLst>
        </c:ser>
        <c:ser>
          <c:idx val="4"/>
          <c:order val="4"/>
          <c:tx>
            <c:strRef>
              <c:f>'Totalt antal per region bubblor'!$A$6</c:f>
              <c:strCache>
                <c:ptCount val="1"/>
                <c:pt idx="0">
                  <c:v>Halland</c:v>
                </c:pt>
              </c:strCache>
            </c:strRef>
          </c:tx>
          <c:spPr>
            <a:solidFill>
              <a:schemeClr val="accent5">
                <a:alpha val="75000"/>
              </a:schemeClr>
            </a:solidFill>
            <a:ln w="25400">
              <a:solidFill>
                <a:schemeClr val="tx1"/>
              </a:solidFill>
            </a:ln>
            <a:effectLst/>
          </c:spPr>
          <c:invertIfNegative val="0"/>
          <c:dLbls>
            <c:dLbl>
              <c:idx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extLst>
                <c:ext xmlns:c16="http://schemas.microsoft.com/office/drawing/2014/chart" uri="{C3380CC4-5D6E-409C-BE32-E72D297353CC}">
                  <c16:uniqueId val="{00000008-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bubblor'!$C$6</c:f>
              <c:numCache>
                <c:formatCode>0</c:formatCode>
                <c:ptCount val="1"/>
                <c:pt idx="0">
                  <c:v>265.68978881835938</c:v>
                </c:pt>
              </c:numCache>
            </c:numRef>
          </c:xVal>
          <c:yVal>
            <c:numRef>
              <c:f>'Totalt antal per region bubblor'!$H$6</c:f>
              <c:numCache>
                <c:formatCode>0.0</c:formatCode>
                <c:ptCount val="1"/>
                <c:pt idx="0">
                  <c:v>17.073639191258721</c:v>
                </c:pt>
              </c:numCache>
            </c:numRef>
          </c:yVal>
          <c:bubbleSize>
            <c:numRef>
              <c:f>'Totalt antal per region bubblor'!$I$6</c:f>
              <c:numCache>
                <c:formatCode>0.0</c:formatCode>
                <c:ptCount val="1"/>
                <c:pt idx="0">
                  <c:v>7.7879751889760254</c:v>
                </c:pt>
              </c:numCache>
            </c:numRef>
          </c:bubbleSize>
          <c:bubble3D val="0"/>
          <c:extLst>
            <c:ext xmlns:c16="http://schemas.microsoft.com/office/drawing/2014/chart" uri="{C3380CC4-5D6E-409C-BE32-E72D297353CC}">
              <c16:uniqueId val="{00000009-E787-4A58-ACDA-165051868BE3}"/>
            </c:ext>
          </c:extLst>
        </c:ser>
        <c:ser>
          <c:idx val="5"/>
          <c:order val="5"/>
          <c:tx>
            <c:strRef>
              <c:f>'Totalt antal per region bubblor'!$A$7</c:f>
              <c:strCache>
                <c:ptCount val="1"/>
                <c:pt idx="0">
                  <c:v>Jämtland Härjedalen</c:v>
                </c:pt>
              </c:strCache>
            </c:strRef>
          </c:tx>
          <c:spPr>
            <a:solidFill>
              <a:schemeClr val="accent6">
                <a:alpha val="75000"/>
              </a:schemeClr>
            </a:solidFill>
            <a:ln w="25400">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bubblor'!$C$7</c:f>
              <c:numCache>
                <c:formatCode>0</c:formatCode>
                <c:ptCount val="1"/>
                <c:pt idx="0">
                  <c:v>605.45831298828125</c:v>
                </c:pt>
              </c:numCache>
            </c:numRef>
          </c:xVal>
          <c:yVal>
            <c:numRef>
              <c:f>'Totalt antal per region bubblor'!$H$7</c:f>
              <c:numCache>
                <c:formatCode>0.0</c:formatCode>
                <c:ptCount val="1"/>
                <c:pt idx="0">
                  <c:v>25.227429707845051</c:v>
                </c:pt>
              </c:numCache>
            </c:numRef>
          </c:yVal>
          <c:bubbleSize>
            <c:numRef>
              <c:f>'Totalt antal per region bubblor'!$I$7</c:f>
              <c:numCache>
                <c:formatCode>0.0</c:formatCode>
                <c:ptCount val="1"/>
                <c:pt idx="0">
                  <c:v>11.467013037186028</c:v>
                </c:pt>
              </c:numCache>
            </c:numRef>
          </c:bubbleSize>
          <c:bubble3D val="0"/>
          <c:extLst>
            <c:ext xmlns:c16="http://schemas.microsoft.com/office/drawing/2014/chart" uri="{C3380CC4-5D6E-409C-BE32-E72D297353CC}">
              <c16:uniqueId val="{0000000A-E787-4A58-ACDA-165051868BE3}"/>
            </c:ext>
          </c:extLst>
        </c:ser>
        <c:ser>
          <c:idx val="6"/>
          <c:order val="6"/>
          <c:tx>
            <c:strRef>
              <c:f>'Totalt antal per region bubblor'!$A$8</c:f>
              <c:strCache>
                <c:ptCount val="1"/>
                <c:pt idx="0">
                  <c:v>Jönköping</c:v>
                </c:pt>
              </c:strCache>
            </c:strRef>
          </c:tx>
          <c:spPr>
            <a:solidFill>
              <a:schemeClr val="accent1">
                <a:lumMod val="60000"/>
                <a:alpha val="75000"/>
              </a:schemeClr>
            </a:solidFill>
            <a:ln w="25400">
              <a:noFill/>
            </a:ln>
            <a:effectLst/>
          </c:spPr>
          <c:invertIfNegative val="0"/>
          <c:dLbls>
            <c:dLbl>
              <c:idx val="0"/>
              <c:layout>
                <c:manualLayout>
                  <c:x val="-0.15154466513135759"/>
                  <c:y val="-7.180252609202031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bubblor'!$C$8</c:f>
              <c:numCache>
                <c:formatCode>0</c:formatCode>
                <c:ptCount val="1"/>
                <c:pt idx="0">
                  <c:v>472.77359008789063</c:v>
                </c:pt>
              </c:numCache>
            </c:numRef>
          </c:xVal>
          <c:yVal>
            <c:numRef>
              <c:f>'Totalt antal per region bubblor'!$H$8</c:f>
              <c:numCache>
                <c:formatCode>0.0</c:formatCode>
                <c:ptCount val="1"/>
                <c:pt idx="0">
                  <c:v>39.604070373854711</c:v>
                </c:pt>
              </c:numCache>
            </c:numRef>
          </c:yVal>
          <c:bubbleSize>
            <c:numRef>
              <c:f>'Totalt antal per region bubblor'!$I$8</c:f>
              <c:numCache>
                <c:formatCode>0.0</c:formatCode>
                <c:ptCount val="1"/>
                <c:pt idx="0">
                  <c:v>18.426893838318747</c:v>
                </c:pt>
              </c:numCache>
            </c:numRef>
          </c:bubbleSize>
          <c:bubble3D val="0"/>
          <c:extLst>
            <c:ext xmlns:c16="http://schemas.microsoft.com/office/drawing/2014/chart" uri="{C3380CC4-5D6E-409C-BE32-E72D297353CC}">
              <c16:uniqueId val="{0000000C-E787-4A58-ACDA-165051868BE3}"/>
            </c:ext>
          </c:extLst>
        </c:ser>
        <c:ser>
          <c:idx val="7"/>
          <c:order val="7"/>
          <c:tx>
            <c:strRef>
              <c:f>'Totalt antal per region bubblor'!$A$9</c:f>
              <c:strCache>
                <c:ptCount val="1"/>
                <c:pt idx="0">
                  <c:v>Kalmar</c:v>
                </c:pt>
              </c:strCache>
            </c:strRef>
          </c:tx>
          <c:spPr>
            <a:solidFill>
              <a:schemeClr val="accent2">
                <a:lumMod val="60000"/>
                <a:alpha val="75000"/>
              </a:schemeClr>
            </a:solidFill>
            <a:ln w="25400">
              <a:noFill/>
            </a:ln>
            <a:effectLst/>
          </c:spPr>
          <c:invertIfNegative val="0"/>
          <c:dLbls>
            <c:dLbl>
              <c:idx val="0"/>
              <c:layout>
                <c:manualLayout>
                  <c:x val="-8.0911959520382298E-2"/>
                  <c:y val="-7.371851650829906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bubblor'!$C$9</c:f>
              <c:numCache>
                <c:formatCode>0</c:formatCode>
                <c:ptCount val="1"/>
                <c:pt idx="0">
                  <c:v>165.0057373046875</c:v>
                </c:pt>
              </c:numCache>
            </c:numRef>
          </c:xVal>
          <c:yVal>
            <c:numRef>
              <c:f>'Totalt antal per region bubblor'!$H$9</c:f>
              <c:numCache>
                <c:formatCode>0.0</c:formatCode>
                <c:ptCount val="1"/>
                <c:pt idx="0">
                  <c:v>15.889441370081018</c:v>
                </c:pt>
              </c:numCache>
            </c:numRef>
          </c:yVal>
          <c:bubbleSize>
            <c:numRef>
              <c:f>'Totalt antal per region bubblor'!$I$9</c:f>
              <c:numCache>
                <c:formatCode>0.0</c:formatCode>
                <c:ptCount val="1"/>
                <c:pt idx="0">
                  <c:v>9.3706968579973502</c:v>
                </c:pt>
              </c:numCache>
            </c:numRef>
          </c:bubbleSize>
          <c:bubble3D val="0"/>
          <c:extLst>
            <c:ext xmlns:c16="http://schemas.microsoft.com/office/drawing/2014/chart" uri="{C3380CC4-5D6E-409C-BE32-E72D297353CC}">
              <c16:uniqueId val="{0000000E-E787-4A58-ACDA-165051868BE3}"/>
            </c:ext>
          </c:extLst>
        </c:ser>
        <c:ser>
          <c:idx val="8"/>
          <c:order val="8"/>
          <c:tx>
            <c:strRef>
              <c:f>'Totalt antal per region bubblor'!$A$10</c:f>
              <c:strCache>
                <c:ptCount val="1"/>
                <c:pt idx="0">
                  <c:v>Kronoberg</c:v>
                </c:pt>
              </c:strCache>
            </c:strRef>
          </c:tx>
          <c:spPr>
            <a:solidFill>
              <a:schemeClr val="accent3">
                <a:lumMod val="60000"/>
                <a:alpha val="75000"/>
              </a:schemeClr>
            </a:solidFill>
            <a:ln w="25400">
              <a:noFill/>
            </a:ln>
            <a:effectLst/>
          </c:spPr>
          <c:invertIfNegative val="0"/>
          <c:dLbls>
            <c:dLbl>
              <c:idx val="0"/>
              <c:layout>
                <c:manualLayout>
                  <c:x val="-6.733760954175011E-2"/>
                  <c:y val="6.7813496864685768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bubblor'!$C$10</c:f>
              <c:numCache>
                <c:formatCode>0</c:formatCode>
                <c:ptCount val="1"/>
                <c:pt idx="0">
                  <c:v>454.6605224609375</c:v>
                </c:pt>
              </c:numCache>
            </c:numRef>
          </c:xVal>
          <c:yVal>
            <c:numRef>
              <c:f>'Totalt antal per region bubblor'!$H$10</c:f>
              <c:numCache>
                <c:formatCode>0.0</c:formatCode>
                <c:ptCount val="1"/>
                <c:pt idx="0">
                  <c:v>37.722925444357259</c:v>
                </c:pt>
              </c:numCache>
            </c:numRef>
          </c:yVal>
          <c:bubbleSize>
            <c:numRef>
              <c:f>'Totalt antal per region bubblor'!$I$10</c:f>
              <c:numCache>
                <c:formatCode>0.0</c:formatCode>
                <c:ptCount val="1"/>
                <c:pt idx="0">
                  <c:v>6.452605586723994</c:v>
                </c:pt>
              </c:numCache>
            </c:numRef>
          </c:bubbleSize>
          <c:bubble3D val="0"/>
          <c:extLst>
            <c:ext xmlns:c16="http://schemas.microsoft.com/office/drawing/2014/chart" uri="{C3380CC4-5D6E-409C-BE32-E72D297353CC}">
              <c16:uniqueId val="{00000010-E787-4A58-ACDA-165051868BE3}"/>
            </c:ext>
          </c:extLst>
        </c:ser>
        <c:ser>
          <c:idx val="9"/>
          <c:order val="9"/>
          <c:tx>
            <c:strRef>
              <c:f>'Totalt antal per region bubblor'!$A$11</c:f>
              <c:strCache>
                <c:ptCount val="1"/>
                <c:pt idx="0">
                  <c:v>Norrbotten</c:v>
                </c:pt>
              </c:strCache>
            </c:strRef>
          </c:tx>
          <c:spPr>
            <a:solidFill>
              <a:schemeClr val="accent4">
                <a:lumMod val="60000"/>
                <a:alpha val="75000"/>
              </a:schemeClr>
            </a:solidFill>
            <a:ln w="25400">
              <a:noFill/>
            </a:ln>
            <a:effectLst/>
          </c:spPr>
          <c:invertIfNegative val="0"/>
          <c:dLbls>
            <c:dLbl>
              <c:idx val="0"/>
              <c:layout>
                <c:manualLayout>
                  <c:x val="-9.7994973548646891E-2"/>
                  <c:y val="-8.424185829711797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1-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bubblor'!$C$11</c:f>
              <c:numCache>
                <c:formatCode>0</c:formatCode>
                <c:ptCount val="1"/>
                <c:pt idx="0">
                  <c:v>197.92637634277344</c:v>
                </c:pt>
              </c:numCache>
            </c:numRef>
          </c:xVal>
          <c:yVal>
            <c:numRef>
              <c:f>'Totalt antal per region bubblor'!$H$11</c:f>
              <c:numCache>
                <c:formatCode>0.0</c:formatCode>
                <c:ptCount val="1"/>
                <c:pt idx="0">
                  <c:v>19.192860736268941</c:v>
                </c:pt>
              </c:numCache>
            </c:numRef>
          </c:yVal>
          <c:bubbleSize>
            <c:numRef>
              <c:f>'Totalt antal per region bubblor'!$I$11</c:f>
              <c:numCache>
                <c:formatCode>0.0</c:formatCode>
                <c:ptCount val="1"/>
                <c:pt idx="0">
                  <c:v>14.794495939217777</c:v>
                </c:pt>
              </c:numCache>
            </c:numRef>
          </c:bubbleSize>
          <c:bubble3D val="0"/>
          <c:extLst>
            <c:ext xmlns:c16="http://schemas.microsoft.com/office/drawing/2014/chart" uri="{C3380CC4-5D6E-409C-BE32-E72D297353CC}">
              <c16:uniqueId val="{00000012-E787-4A58-ACDA-165051868BE3}"/>
            </c:ext>
          </c:extLst>
        </c:ser>
        <c:ser>
          <c:idx val="10"/>
          <c:order val="10"/>
          <c:tx>
            <c:strRef>
              <c:f>'Totalt antal per region bubblor'!$A$12</c:f>
              <c:strCache>
                <c:ptCount val="1"/>
                <c:pt idx="0">
                  <c:v>Skåne</c:v>
                </c:pt>
              </c:strCache>
            </c:strRef>
          </c:tx>
          <c:spPr>
            <a:solidFill>
              <a:schemeClr val="accent5">
                <a:lumMod val="60000"/>
                <a:alpha val="75000"/>
              </a:schemeClr>
            </a:solidFill>
            <a:ln w="25400">
              <a:noFill/>
            </a:ln>
            <a:effectLst/>
          </c:spPr>
          <c:invertIfNegative val="0"/>
          <c:dLbls>
            <c:dLbl>
              <c:idx val="0"/>
              <c:layout>
                <c:manualLayout>
                  <c:x val="-0.11819279612500846"/>
                  <c:y val="-3.9890292273344619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l"/>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bubblor'!$C$12</c:f>
              <c:numCache>
                <c:formatCode>0</c:formatCode>
                <c:ptCount val="1"/>
                <c:pt idx="0">
                  <c:v>142.03524780273438</c:v>
                </c:pt>
              </c:numCache>
            </c:numRef>
          </c:xVal>
          <c:yVal>
            <c:numRef>
              <c:f>'Totalt antal per region bubblor'!$H$12</c:f>
              <c:numCache>
                <c:formatCode>0.0</c:formatCode>
                <c:ptCount val="1"/>
                <c:pt idx="0">
                  <c:v>14.515610403958547</c:v>
                </c:pt>
              </c:numCache>
            </c:numRef>
          </c:yVal>
          <c:bubbleSize>
            <c:numRef>
              <c:f>'Totalt antal per region bubblor'!$I$12</c:f>
              <c:numCache>
                <c:formatCode>0.0</c:formatCode>
                <c:ptCount val="1"/>
                <c:pt idx="0">
                  <c:v>6.1691344223482369</c:v>
                </c:pt>
              </c:numCache>
            </c:numRef>
          </c:bubbleSize>
          <c:bubble3D val="0"/>
          <c:extLst>
            <c:ext xmlns:c16="http://schemas.microsoft.com/office/drawing/2014/chart" uri="{C3380CC4-5D6E-409C-BE32-E72D297353CC}">
              <c16:uniqueId val="{00000014-E787-4A58-ACDA-165051868BE3}"/>
            </c:ext>
          </c:extLst>
        </c:ser>
        <c:ser>
          <c:idx val="11"/>
          <c:order val="11"/>
          <c:tx>
            <c:strRef>
              <c:f>'Totalt antal per region bubblor'!$A$13</c:f>
              <c:strCache>
                <c:ptCount val="1"/>
                <c:pt idx="0">
                  <c:v>Stockholm</c:v>
                </c:pt>
              </c:strCache>
            </c:strRef>
          </c:tx>
          <c:spPr>
            <a:solidFill>
              <a:schemeClr val="accent6">
                <a:lumMod val="60000"/>
                <a:alpha val="75000"/>
              </a:schemeClr>
            </a:solidFill>
            <a:ln w="25400">
              <a:noFill/>
            </a:ln>
            <a:effectLst/>
          </c:spPr>
          <c:invertIfNegative val="0"/>
          <c:dLbls>
            <c:dLbl>
              <c:idx val="0"/>
              <c:layout>
                <c:manualLayout>
                  <c:x val="-0.11449238373383391"/>
                  <c:y val="-2.193966075033954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5-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bubblor'!$C$13</c:f>
              <c:numCache>
                <c:formatCode>0</c:formatCode>
                <c:ptCount val="1"/>
                <c:pt idx="0">
                  <c:v>612.97869873046875</c:v>
                </c:pt>
              </c:numCache>
            </c:numRef>
          </c:xVal>
          <c:yVal>
            <c:numRef>
              <c:f>'Totalt antal per region bubblor'!$H$13</c:f>
              <c:numCache>
                <c:formatCode>0.0</c:formatCode>
                <c:ptCount val="1"/>
                <c:pt idx="0">
                  <c:v>89.900177008236341</c:v>
                </c:pt>
              </c:numCache>
            </c:numRef>
          </c:yVal>
          <c:bubbleSize>
            <c:numRef>
              <c:f>'Totalt antal per region bubblor'!$I$13</c:f>
              <c:numCache>
                <c:formatCode>0.0</c:formatCode>
                <c:ptCount val="1"/>
                <c:pt idx="0">
                  <c:v>31.761643185758114</c:v>
                </c:pt>
              </c:numCache>
            </c:numRef>
          </c:bubbleSize>
          <c:bubble3D val="0"/>
          <c:extLst>
            <c:ext xmlns:c16="http://schemas.microsoft.com/office/drawing/2014/chart" uri="{C3380CC4-5D6E-409C-BE32-E72D297353CC}">
              <c16:uniqueId val="{00000016-E787-4A58-ACDA-165051868BE3}"/>
            </c:ext>
          </c:extLst>
        </c:ser>
        <c:ser>
          <c:idx val="12"/>
          <c:order val="12"/>
          <c:tx>
            <c:strRef>
              <c:f>'Totalt antal per region bubblor'!$A$14</c:f>
              <c:strCache>
                <c:ptCount val="1"/>
                <c:pt idx="0">
                  <c:v>Sörmland</c:v>
                </c:pt>
              </c:strCache>
            </c:strRef>
          </c:tx>
          <c:spPr>
            <a:solidFill>
              <a:schemeClr val="accent1">
                <a:lumMod val="80000"/>
                <a:lumOff val="20000"/>
                <a:alpha val="75000"/>
              </a:schemeClr>
            </a:solidFill>
            <a:ln w="25400">
              <a:noFill/>
            </a:ln>
            <a:effectLst/>
          </c:spPr>
          <c:invertIfNegative val="0"/>
          <c:dLbls>
            <c:dLbl>
              <c:idx val="0"/>
              <c:layout>
                <c:manualLayout>
                  <c:x val="-9.4271749716840589E-2"/>
                  <c:y val="9.972573068336154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7-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bubblor'!$C$14</c:f>
              <c:numCache>
                <c:formatCode>0</c:formatCode>
                <c:ptCount val="1"/>
                <c:pt idx="0">
                  <c:v>556.89990234375</c:v>
                </c:pt>
              </c:numCache>
            </c:numRef>
          </c:xVal>
          <c:yVal>
            <c:numRef>
              <c:f>'Totalt antal per region bubblor'!$H$14</c:f>
              <c:numCache>
                <c:formatCode>0.0</c:formatCode>
                <c:ptCount val="1"/>
                <c:pt idx="0">
                  <c:v>76.628351076870842</c:v>
                </c:pt>
              </c:numCache>
            </c:numRef>
          </c:yVal>
          <c:bubbleSize>
            <c:numRef>
              <c:f>'Totalt antal per region bubblor'!$I$14</c:f>
              <c:numCache>
                <c:formatCode>0.0</c:formatCode>
                <c:ptCount val="1"/>
                <c:pt idx="0">
                  <c:v>39.658531427840458</c:v>
                </c:pt>
              </c:numCache>
            </c:numRef>
          </c:bubbleSize>
          <c:bubble3D val="0"/>
          <c:extLst>
            <c:ext xmlns:c16="http://schemas.microsoft.com/office/drawing/2014/chart" uri="{C3380CC4-5D6E-409C-BE32-E72D297353CC}">
              <c16:uniqueId val="{00000018-E787-4A58-ACDA-165051868BE3}"/>
            </c:ext>
          </c:extLst>
        </c:ser>
        <c:ser>
          <c:idx val="13"/>
          <c:order val="13"/>
          <c:tx>
            <c:strRef>
              <c:f>'Totalt antal per region bubblor'!$A$15</c:f>
              <c:strCache>
                <c:ptCount val="1"/>
                <c:pt idx="0">
                  <c:v>Uppsala</c:v>
                </c:pt>
              </c:strCache>
            </c:strRef>
          </c:tx>
          <c:spPr>
            <a:solidFill>
              <a:schemeClr val="accent2">
                <a:lumMod val="80000"/>
                <a:lumOff val="20000"/>
                <a:alpha val="75000"/>
              </a:schemeClr>
            </a:solidFill>
            <a:ln w="25400">
              <a:noFill/>
            </a:ln>
            <a:effectLst/>
          </c:spPr>
          <c:invertIfNegative val="0"/>
          <c:dLbls>
            <c:dLbl>
              <c:idx val="0"/>
              <c:layout>
                <c:manualLayout>
                  <c:x val="-5.7404274048492937E-2"/>
                  <c:y val="-5.9835438410017656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9-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bubblor'!$C$15</c:f>
              <c:numCache>
                <c:formatCode>0</c:formatCode>
                <c:ptCount val="1"/>
                <c:pt idx="0">
                  <c:v>565.7874755859375</c:v>
                </c:pt>
              </c:numCache>
            </c:numRef>
          </c:xVal>
          <c:yVal>
            <c:numRef>
              <c:f>'Totalt antal per region bubblor'!$H$15</c:f>
              <c:numCache>
                <c:formatCode>0.0</c:formatCode>
                <c:ptCount val="1"/>
                <c:pt idx="0">
                  <c:v>47.952508294708657</c:v>
                </c:pt>
              </c:numCache>
            </c:numRef>
          </c:yVal>
          <c:bubbleSize>
            <c:numRef>
              <c:f>'Totalt antal per region bubblor'!$I$15</c:f>
              <c:numCache>
                <c:formatCode>0.0</c:formatCode>
                <c:ptCount val="1"/>
                <c:pt idx="0">
                  <c:v>28.667258605051465</c:v>
                </c:pt>
              </c:numCache>
            </c:numRef>
          </c:bubbleSize>
          <c:bubble3D val="0"/>
          <c:extLst>
            <c:ext xmlns:c16="http://schemas.microsoft.com/office/drawing/2014/chart" uri="{C3380CC4-5D6E-409C-BE32-E72D297353CC}">
              <c16:uniqueId val="{0000001A-E787-4A58-ACDA-165051868BE3}"/>
            </c:ext>
          </c:extLst>
        </c:ser>
        <c:ser>
          <c:idx val="14"/>
          <c:order val="14"/>
          <c:tx>
            <c:strRef>
              <c:f>'Totalt antal per region bubblor'!$A$16</c:f>
              <c:strCache>
                <c:ptCount val="1"/>
                <c:pt idx="0">
                  <c:v>Värmland</c:v>
                </c:pt>
              </c:strCache>
            </c:strRef>
          </c:tx>
          <c:spPr>
            <a:solidFill>
              <a:schemeClr val="accent3">
                <a:lumMod val="80000"/>
                <a:lumOff val="20000"/>
                <a:alpha val="75000"/>
              </a:schemeClr>
            </a:solidFill>
            <a:ln w="25400">
              <a:noFill/>
            </a:ln>
            <a:effectLst/>
          </c:spPr>
          <c:invertIfNegative val="0"/>
          <c:dLbls>
            <c:dLbl>
              <c:idx val="0"/>
              <c:layout>
                <c:manualLayout>
                  <c:x val="-5.5367113219902064E-2"/>
                  <c:y val="8.5292197961386193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B-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bubblor'!$C$16</c:f>
              <c:numCache>
                <c:formatCode>0</c:formatCode>
                <c:ptCount val="1"/>
                <c:pt idx="0">
                  <c:v>214.57859802246094</c:v>
                </c:pt>
              </c:numCache>
            </c:numRef>
          </c:xVal>
          <c:yVal>
            <c:numRef>
              <c:f>'Totalt antal per region bubblor'!$H$16</c:f>
              <c:numCache>
                <c:formatCode>0.0</c:formatCode>
                <c:ptCount val="1"/>
                <c:pt idx="0">
                  <c:v>13.101333542625502</c:v>
                </c:pt>
              </c:numCache>
            </c:numRef>
          </c:yVal>
          <c:bubbleSize>
            <c:numRef>
              <c:f>'Totalt antal per region bubblor'!$I$16</c:f>
              <c:numCache>
                <c:formatCode>0.0</c:formatCode>
                <c:ptCount val="1"/>
                <c:pt idx="0">
                  <c:v>7.0818019557643579</c:v>
                </c:pt>
              </c:numCache>
            </c:numRef>
          </c:bubbleSize>
          <c:bubble3D val="0"/>
          <c:extLst>
            <c:ext xmlns:c16="http://schemas.microsoft.com/office/drawing/2014/chart" uri="{C3380CC4-5D6E-409C-BE32-E72D297353CC}">
              <c16:uniqueId val="{0000001C-E787-4A58-ACDA-165051868BE3}"/>
            </c:ext>
          </c:extLst>
        </c:ser>
        <c:ser>
          <c:idx val="15"/>
          <c:order val="15"/>
          <c:tx>
            <c:strRef>
              <c:f>'Totalt antal per region bubblor'!$A$17</c:f>
              <c:strCache>
                <c:ptCount val="1"/>
                <c:pt idx="0">
                  <c:v>Västerbotten</c:v>
                </c:pt>
              </c:strCache>
            </c:strRef>
          </c:tx>
          <c:spPr>
            <a:solidFill>
              <a:schemeClr val="accent4">
                <a:lumMod val="80000"/>
                <a:lumOff val="20000"/>
                <a:alpha val="75000"/>
              </a:schemeClr>
            </a:solidFill>
            <a:ln w="25400">
              <a:noFill/>
            </a:ln>
            <a:effectLst/>
          </c:spPr>
          <c:invertIfNegative val="0"/>
          <c:dLbls>
            <c:dLbl>
              <c:idx val="0"/>
              <c:layout>
                <c:manualLayout>
                  <c:x val="-2.7990849857301766E-3"/>
                  <c:y val="2.3934175364006771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D-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bubblor'!$C$17</c:f>
              <c:numCache>
                <c:formatCode>0</c:formatCode>
                <c:ptCount val="1"/>
                <c:pt idx="0">
                  <c:v>192.46621704101563</c:v>
                </c:pt>
              </c:numCache>
            </c:numRef>
          </c:xVal>
          <c:yVal>
            <c:numRef>
              <c:f>'Totalt antal per region bubblor'!$H$17</c:f>
              <c:numCache>
                <c:formatCode>0.0</c:formatCode>
                <c:ptCount val="1"/>
                <c:pt idx="0">
                  <c:v>10.304118694356477</c:v>
                </c:pt>
              </c:numCache>
            </c:numRef>
          </c:yVal>
          <c:bubbleSize>
            <c:numRef>
              <c:f>'Totalt antal per region bubblor'!$I$17</c:f>
              <c:numCache>
                <c:formatCode>0.0</c:formatCode>
                <c:ptCount val="1"/>
                <c:pt idx="0">
                  <c:v>9.5681105946575542</c:v>
                </c:pt>
              </c:numCache>
            </c:numRef>
          </c:bubbleSize>
          <c:bubble3D val="0"/>
          <c:extLst>
            <c:ext xmlns:c16="http://schemas.microsoft.com/office/drawing/2014/chart" uri="{C3380CC4-5D6E-409C-BE32-E72D297353CC}">
              <c16:uniqueId val="{0000001E-E787-4A58-ACDA-165051868BE3}"/>
            </c:ext>
          </c:extLst>
        </c:ser>
        <c:ser>
          <c:idx val="16"/>
          <c:order val="16"/>
          <c:tx>
            <c:strRef>
              <c:f>'Totalt antal per region bubblor'!$A$19</c:f>
              <c:strCache>
                <c:ptCount val="1"/>
                <c:pt idx="0">
                  <c:v>Västmanland</c:v>
                </c:pt>
              </c:strCache>
            </c:strRef>
          </c:tx>
          <c:spPr>
            <a:solidFill>
              <a:schemeClr val="accent5">
                <a:lumMod val="80000"/>
                <a:lumOff val="20000"/>
                <a:alpha val="75000"/>
              </a:schemeClr>
            </a:solidFill>
            <a:ln w="25400">
              <a:noFill/>
            </a:ln>
            <a:effectLst/>
          </c:spPr>
          <c:invertIfNegative val="0"/>
          <c:dLbls>
            <c:dLbl>
              <c:idx val="0"/>
              <c:layout>
                <c:manualLayout>
                  <c:x val="-0.1227354686164167"/>
                  <c:y val="-8.975315761502535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F-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bubblor'!$C$19</c:f>
              <c:numCache>
                <c:formatCode>0</c:formatCode>
                <c:ptCount val="1"/>
                <c:pt idx="0">
                  <c:v>520.58221435546875</c:v>
                </c:pt>
              </c:numCache>
            </c:numRef>
          </c:xVal>
          <c:yVal>
            <c:numRef>
              <c:f>'Totalt antal per region bubblor'!$H$19</c:f>
              <c:numCache>
                <c:formatCode>0.0</c:formatCode>
                <c:ptCount val="1"/>
                <c:pt idx="0">
                  <c:v>53.65332014248564</c:v>
                </c:pt>
              </c:numCache>
            </c:numRef>
          </c:yVal>
          <c:bubbleSize>
            <c:numRef>
              <c:f>'Totalt antal per region bubblor'!$I$19</c:f>
              <c:numCache>
                <c:formatCode>0.0</c:formatCode>
                <c:ptCount val="1"/>
                <c:pt idx="0">
                  <c:v>15.225942646922411</c:v>
                </c:pt>
              </c:numCache>
            </c:numRef>
          </c:bubbleSize>
          <c:bubble3D val="0"/>
          <c:extLst>
            <c:ext xmlns:c16="http://schemas.microsoft.com/office/drawing/2014/chart" uri="{C3380CC4-5D6E-409C-BE32-E72D297353CC}">
              <c16:uniqueId val="{00000020-E787-4A58-ACDA-165051868BE3}"/>
            </c:ext>
          </c:extLst>
        </c:ser>
        <c:ser>
          <c:idx val="17"/>
          <c:order val="17"/>
          <c:tx>
            <c:strRef>
              <c:f>'Totalt antal per region bubblor'!$A$20</c:f>
              <c:strCache>
                <c:ptCount val="1"/>
                <c:pt idx="0">
                  <c:v>Västra Götaland</c:v>
                </c:pt>
              </c:strCache>
            </c:strRef>
          </c:tx>
          <c:spPr>
            <a:solidFill>
              <a:schemeClr val="accent6">
                <a:lumMod val="80000"/>
                <a:lumOff val="20000"/>
                <a:alpha val="75000"/>
              </a:schemeClr>
            </a:solidFill>
            <a:ln w="25400">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bubblor'!$C$20</c:f>
              <c:numCache>
                <c:formatCode>0</c:formatCode>
                <c:ptCount val="1"/>
                <c:pt idx="0">
                  <c:v>439.71746826171875</c:v>
                </c:pt>
              </c:numCache>
            </c:numRef>
          </c:xVal>
          <c:yVal>
            <c:numRef>
              <c:f>'Totalt antal per region bubblor'!$H$20</c:f>
              <c:numCache>
                <c:formatCode>0.0</c:formatCode>
                <c:ptCount val="1"/>
                <c:pt idx="0">
                  <c:v>34.880737369028161</c:v>
                </c:pt>
              </c:numCache>
            </c:numRef>
          </c:yVal>
          <c:bubbleSize>
            <c:numRef>
              <c:f>'Totalt antal per region bubblor'!$I$20</c:f>
              <c:numCache>
                <c:formatCode>0.0</c:formatCode>
                <c:ptCount val="1"/>
                <c:pt idx="0">
                  <c:v>17.788016551968482</c:v>
                </c:pt>
              </c:numCache>
            </c:numRef>
          </c:bubbleSize>
          <c:bubble3D val="0"/>
          <c:extLst>
            <c:ext xmlns:c16="http://schemas.microsoft.com/office/drawing/2014/chart" uri="{C3380CC4-5D6E-409C-BE32-E72D297353CC}">
              <c16:uniqueId val="{00000021-E787-4A58-ACDA-165051868BE3}"/>
            </c:ext>
          </c:extLst>
        </c:ser>
        <c:ser>
          <c:idx val="18"/>
          <c:order val="18"/>
          <c:tx>
            <c:strRef>
              <c:f>'Totalt antal per region bubblor'!$A$21</c:f>
              <c:strCache>
                <c:ptCount val="1"/>
                <c:pt idx="0">
                  <c:v>Örebro</c:v>
                </c:pt>
              </c:strCache>
            </c:strRef>
          </c:tx>
          <c:spPr>
            <a:solidFill>
              <a:schemeClr val="accent1">
                <a:lumMod val="80000"/>
                <a:alpha val="75000"/>
              </a:schemeClr>
            </a:solidFill>
            <a:ln w="25400">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bubblor'!$C$21</c:f>
              <c:numCache>
                <c:formatCode>0</c:formatCode>
                <c:ptCount val="1"/>
                <c:pt idx="0">
                  <c:v>637.128662109375</c:v>
                </c:pt>
              </c:numCache>
            </c:numRef>
          </c:xVal>
          <c:yVal>
            <c:numRef>
              <c:f>'Totalt antal per region bubblor'!$H$21</c:f>
              <c:numCache>
                <c:formatCode>0.0</c:formatCode>
                <c:ptCount val="1"/>
                <c:pt idx="0">
                  <c:v>45.602926896603051</c:v>
                </c:pt>
              </c:numCache>
            </c:numRef>
          </c:yVal>
          <c:bubbleSize>
            <c:numRef>
              <c:f>'Totalt antal per region bubblor'!$I$21</c:f>
              <c:numCache>
                <c:formatCode>0.0</c:formatCode>
                <c:ptCount val="1"/>
                <c:pt idx="0">
                  <c:v>22.637423110989211</c:v>
                </c:pt>
              </c:numCache>
            </c:numRef>
          </c:bubbleSize>
          <c:bubble3D val="0"/>
          <c:extLst>
            <c:ext xmlns:c16="http://schemas.microsoft.com/office/drawing/2014/chart" uri="{C3380CC4-5D6E-409C-BE32-E72D297353CC}">
              <c16:uniqueId val="{00000022-E787-4A58-ACDA-165051868BE3}"/>
            </c:ext>
          </c:extLst>
        </c:ser>
        <c:ser>
          <c:idx val="19"/>
          <c:order val="19"/>
          <c:tx>
            <c:strRef>
              <c:f>'Totalt antal per region bubblor'!$A$22</c:f>
              <c:strCache>
                <c:ptCount val="1"/>
                <c:pt idx="0">
                  <c:v>Östergötland</c:v>
                </c:pt>
              </c:strCache>
            </c:strRef>
          </c:tx>
          <c:spPr>
            <a:solidFill>
              <a:schemeClr val="accent2">
                <a:lumMod val="80000"/>
                <a:alpha val="75000"/>
              </a:schemeClr>
            </a:solidFill>
            <a:ln w="25400">
              <a:noFill/>
            </a:ln>
            <a:effectLst/>
          </c:spPr>
          <c:invertIfNegative val="0"/>
          <c:dLbls>
            <c:dLbl>
              <c:idx val="0"/>
              <c:layout>
                <c:manualLayout>
                  <c:x val="-9.4848868144803936E-2"/>
                  <c:y val="-1.9945146136673038E-3"/>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3-E787-4A58-ACDA-165051868BE3}"/>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'Totalt antal per region bubblor'!$C$22</c:f>
              <c:numCache>
                <c:formatCode>0</c:formatCode>
                <c:ptCount val="1"/>
                <c:pt idx="0">
                  <c:v>480.77853393554688</c:v>
                </c:pt>
              </c:numCache>
            </c:numRef>
          </c:xVal>
          <c:yVal>
            <c:numRef>
              <c:f>'Totalt antal per region bubblor'!$H$22</c:f>
              <c:numCache>
                <c:formatCode>0.0</c:formatCode>
                <c:ptCount val="1"/>
                <c:pt idx="0">
                  <c:v>42.535366273118086</c:v>
                </c:pt>
              </c:numCache>
            </c:numRef>
          </c:yVal>
          <c:bubbleSize>
            <c:numRef>
              <c:f>'Totalt antal per region bubblor'!$I$22</c:f>
              <c:numCache>
                <c:formatCode>0.0</c:formatCode>
                <c:ptCount val="1"/>
                <c:pt idx="0">
                  <c:v>20.623207160297589</c:v>
                </c:pt>
              </c:numCache>
            </c:numRef>
          </c:bubbleSize>
          <c:bubble3D val="0"/>
          <c:extLst>
            <c:ext xmlns:c16="http://schemas.microsoft.com/office/drawing/2014/chart" uri="{C3380CC4-5D6E-409C-BE32-E72D297353CC}">
              <c16:uniqueId val="{00000024-E787-4A58-ACDA-165051868BE3}"/>
            </c:ext>
          </c:extLst>
        </c:ser>
        <c:dLbls>
          <c:dLblPos val="ctr"/>
          <c:showLegendKey val="0"/>
          <c:showVal val="1"/>
          <c:showCatName val="0"/>
          <c:showSerName val="0"/>
          <c:showPercent val="0"/>
          <c:showBubbleSize val="0"/>
        </c:dLbls>
        <c:bubbleScale val="100"/>
        <c:showNegBubbles val="0"/>
        <c:axId val="81973919"/>
        <c:axId val="82351839"/>
      </c:bubbleChart>
      <c:valAx>
        <c:axId val="819739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sv-SE"/>
                  <a:t>Fall per 100.000 invånare</a:t>
                </a:r>
              </a:p>
              <a:p>
                <a:pPr>
                  <a:defRPr/>
                </a:pPr>
                <a:endParaRPr lang="sv-SE"/>
              </a:p>
              <a:p>
                <a:pPr>
                  <a:defRPr/>
                </a:pPr>
                <a:r>
                  <a:rPr lang="sv-SE"/>
                  <a:t>Storlek</a:t>
                </a:r>
                <a:r>
                  <a:rPr lang="sv-SE" baseline="0"/>
                  <a:t> bubbla antal IVA-vårdade per 100.000 invånare</a:t>
                </a:r>
                <a:endParaRPr lang="sv-SE"/>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title>
        <c:numFmt formatCode="0"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82351839"/>
        <c:crosses val="autoZero"/>
        <c:crossBetween val="midCat"/>
      </c:valAx>
      <c:valAx>
        <c:axId val="823518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sv-SE"/>
                  <a:t>Avlidna per 100.000 invånare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sv-SE"/>
          </a:p>
        </c:txPr>
        <c:crossAx val="81973919"/>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1" i="0" u="none" strike="noStrike" baseline="0">
                <a:solidFill>
                  <a:srgbClr val="000000"/>
                </a:solidFill>
                <a:latin typeface="Century Gothic"/>
                <a:ea typeface="Century Gothic"/>
                <a:cs typeface="Century Gothic"/>
              </a:defRPr>
            </a:pPr>
            <a:r>
              <a:rPr lang="sv-SE" sz="1000"/>
              <a:t>Anta dödsfall per vecka 2020 jämfört med 2015-2019</a:t>
            </a:r>
          </a:p>
        </c:rich>
      </c:tx>
      <c:layout>
        <c:manualLayout>
          <c:xMode val="edge"/>
          <c:yMode val="edge"/>
          <c:x val="0.33118624457657075"/>
          <c:y val="0.14814854664906019"/>
        </c:manualLayout>
      </c:layout>
      <c:overlay val="0"/>
    </c:title>
    <c:autoTitleDeleted val="0"/>
    <c:plotArea>
      <c:layout>
        <c:manualLayout>
          <c:layoutTarget val="inner"/>
          <c:xMode val="edge"/>
          <c:yMode val="edge"/>
          <c:x val="7.1254777363355892E-2"/>
          <c:y val="0.23291837877591781"/>
          <c:w val="0.89974906274265176"/>
          <c:h val="0.63206844641511251"/>
        </c:manualLayout>
      </c:layout>
      <c:lineChart>
        <c:grouping val="standard"/>
        <c:varyColors val="0"/>
        <c:ser>
          <c:idx val="4"/>
          <c:order val="5"/>
          <c:tx>
            <c:strRef>
              <c:f>Halland!$G$5</c:f>
              <c:strCache>
                <c:ptCount val="1"/>
                <c:pt idx="0">
                  <c:v>2020 HAL</c:v>
                </c:pt>
              </c:strCache>
            </c:strRef>
          </c:tx>
          <c:spPr>
            <a:ln w="34925">
              <a:solidFill>
                <a:srgbClr val="FF0000"/>
              </a:solidFill>
              <a:prstDash val="solid"/>
            </a:ln>
          </c:spPr>
          <c:marker>
            <c:symbol val="none"/>
          </c:marker>
          <c:cat>
            <c:numRef>
              <c:f>Halland!$A$6:$A$58</c:f>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formatCode="#,##0">
                  <c:v>53</c:v>
                </c:pt>
              </c:numCache>
            </c:numRef>
          </c:cat>
          <c:val>
            <c:numRef>
              <c:f>Halland!$G$6:$G$58</c:f>
              <c:numCache>
                <c:formatCode>General</c:formatCode>
                <c:ptCount val="53"/>
                <c:pt idx="0">
                  <c:v>54</c:v>
                </c:pt>
                <c:pt idx="1">
                  <c:v>63</c:v>
                </c:pt>
                <c:pt idx="2">
                  <c:v>73</c:v>
                </c:pt>
                <c:pt idx="3">
                  <c:v>52</c:v>
                </c:pt>
                <c:pt idx="4">
                  <c:v>55</c:v>
                </c:pt>
                <c:pt idx="5">
                  <c:v>46</c:v>
                </c:pt>
                <c:pt idx="6">
                  <c:v>64</c:v>
                </c:pt>
                <c:pt idx="7">
                  <c:v>59</c:v>
                </c:pt>
                <c:pt idx="8">
                  <c:v>43</c:v>
                </c:pt>
                <c:pt idx="9">
                  <c:v>52</c:v>
                </c:pt>
                <c:pt idx="10">
                  <c:v>66</c:v>
                </c:pt>
                <c:pt idx="11">
                  <c:v>51</c:v>
                </c:pt>
                <c:pt idx="12">
                  <c:v>68</c:v>
                </c:pt>
                <c:pt idx="13">
                  <c:v>71</c:v>
                </c:pt>
                <c:pt idx="14">
                  <c:v>56</c:v>
                </c:pt>
                <c:pt idx="15">
                  <c:v>74</c:v>
                </c:pt>
                <c:pt idx="16">
                  <c:v>58</c:v>
                </c:pt>
                <c:pt idx="17">
                  <c:v>68</c:v>
                </c:pt>
                <c:pt idx="18">
                  <c:v>56</c:v>
                </c:pt>
              </c:numCache>
            </c:numRef>
          </c:val>
          <c:smooth val="0"/>
          <c:extLst>
            <c:ext xmlns:c16="http://schemas.microsoft.com/office/drawing/2014/chart" uri="{C3380CC4-5D6E-409C-BE32-E72D297353CC}">
              <c16:uniqueId val="{00000000-DCCA-4374-9383-653914F27ED9}"/>
            </c:ext>
          </c:extLst>
        </c:ser>
        <c:ser>
          <c:idx val="5"/>
          <c:order val="6"/>
          <c:tx>
            <c:strRef>
              <c:f>Halland!$H$5</c:f>
              <c:strCache>
                <c:ptCount val="1"/>
                <c:pt idx="0">
                  <c:v>2015-2019 HAL</c:v>
                </c:pt>
              </c:strCache>
            </c:strRef>
          </c:tx>
          <c:spPr>
            <a:ln>
              <a:prstDash val="sysDash"/>
            </a:ln>
          </c:spPr>
          <c:marker>
            <c:symbol val="none"/>
          </c:marker>
          <c:val>
            <c:numRef>
              <c:f>Halland!$H$6:$H$57</c:f>
              <c:numCache>
                <c:formatCode>0</c:formatCode>
                <c:ptCount val="52"/>
                <c:pt idx="0">
                  <c:v>58</c:v>
                </c:pt>
                <c:pt idx="1">
                  <c:v>58</c:v>
                </c:pt>
                <c:pt idx="2">
                  <c:v>63.2</c:v>
                </c:pt>
                <c:pt idx="3">
                  <c:v>59.8</c:v>
                </c:pt>
                <c:pt idx="4">
                  <c:v>61.4</c:v>
                </c:pt>
                <c:pt idx="5">
                  <c:v>58.4</c:v>
                </c:pt>
                <c:pt idx="6">
                  <c:v>65.2</c:v>
                </c:pt>
                <c:pt idx="7">
                  <c:v>63.4</c:v>
                </c:pt>
                <c:pt idx="8">
                  <c:v>63.4</c:v>
                </c:pt>
                <c:pt idx="9">
                  <c:v>61.8</c:v>
                </c:pt>
                <c:pt idx="10">
                  <c:v>65.599999999999994</c:v>
                </c:pt>
                <c:pt idx="11">
                  <c:v>63.8</c:v>
                </c:pt>
                <c:pt idx="12">
                  <c:v>56.4</c:v>
                </c:pt>
                <c:pt idx="13">
                  <c:v>56.8</c:v>
                </c:pt>
                <c:pt idx="14">
                  <c:v>62.4</c:v>
                </c:pt>
                <c:pt idx="15">
                  <c:v>58.6</c:v>
                </c:pt>
                <c:pt idx="16">
                  <c:v>52.4</c:v>
                </c:pt>
                <c:pt idx="17">
                  <c:v>51</c:v>
                </c:pt>
                <c:pt idx="18">
                  <c:v>56.8</c:v>
                </c:pt>
                <c:pt idx="19">
                  <c:v>52.6</c:v>
                </c:pt>
                <c:pt idx="20">
                  <c:v>47.4</c:v>
                </c:pt>
                <c:pt idx="21">
                  <c:v>49</c:v>
                </c:pt>
                <c:pt idx="22">
                  <c:v>49.8</c:v>
                </c:pt>
                <c:pt idx="23">
                  <c:v>44.6</c:v>
                </c:pt>
                <c:pt idx="24">
                  <c:v>48.8</c:v>
                </c:pt>
                <c:pt idx="25">
                  <c:v>50</c:v>
                </c:pt>
                <c:pt idx="26">
                  <c:v>48.6</c:v>
                </c:pt>
                <c:pt idx="27">
                  <c:v>49.4</c:v>
                </c:pt>
                <c:pt idx="28">
                  <c:v>50</c:v>
                </c:pt>
                <c:pt idx="29">
                  <c:v>44.2</c:v>
                </c:pt>
                <c:pt idx="30">
                  <c:v>54.2</c:v>
                </c:pt>
                <c:pt idx="31">
                  <c:v>48</c:v>
                </c:pt>
                <c:pt idx="32">
                  <c:v>54.2</c:v>
                </c:pt>
                <c:pt idx="33">
                  <c:v>47.4</c:v>
                </c:pt>
                <c:pt idx="34">
                  <c:v>57.6</c:v>
                </c:pt>
                <c:pt idx="35">
                  <c:v>46.8</c:v>
                </c:pt>
                <c:pt idx="36">
                  <c:v>52.4</c:v>
                </c:pt>
                <c:pt idx="37">
                  <c:v>48.8</c:v>
                </c:pt>
                <c:pt idx="38">
                  <c:v>51</c:v>
                </c:pt>
                <c:pt idx="39">
                  <c:v>58.6</c:v>
                </c:pt>
                <c:pt idx="40">
                  <c:v>51</c:v>
                </c:pt>
                <c:pt idx="41">
                  <c:v>51.4</c:v>
                </c:pt>
                <c:pt idx="42">
                  <c:v>55</c:v>
                </c:pt>
                <c:pt idx="43">
                  <c:v>52.8</c:v>
                </c:pt>
                <c:pt idx="44">
                  <c:v>54.8</c:v>
                </c:pt>
                <c:pt idx="45">
                  <c:v>51.4</c:v>
                </c:pt>
                <c:pt idx="46">
                  <c:v>54</c:v>
                </c:pt>
                <c:pt idx="47">
                  <c:v>53.6</c:v>
                </c:pt>
                <c:pt idx="48">
                  <c:v>56.8</c:v>
                </c:pt>
                <c:pt idx="49">
                  <c:v>52.2</c:v>
                </c:pt>
                <c:pt idx="50">
                  <c:v>51.8</c:v>
                </c:pt>
                <c:pt idx="51">
                  <c:v>56.6</c:v>
                </c:pt>
              </c:numCache>
            </c:numRef>
          </c:val>
          <c:smooth val="0"/>
          <c:extLst>
            <c:ext xmlns:c16="http://schemas.microsoft.com/office/drawing/2014/chart" uri="{C3380CC4-5D6E-409C-BE32-E72D297353CC}">
              <c16:uniqueId val="{00000001-DCCA-4374-9383-653914F27ED9}"/>
            </c:ext>
          </c:extLst>
        </c:ser>
        <c:dLbls>
          <c:showLegendKey val="0"/>
          <c:showVal val="0"/>
          <c:showCatName val="0"/>
          <c:showSerName val="0"/>
          <c:showPercent val="0"/>
          <c:showBubbleSize val="0"/>
        </c:dLbls>
        <c:smooth val="0"/>
        <c:axId val="96315264"/>
        <c:axId val="96316800"/>
        <c:extLst>
          <c:ext xmlns:c15="http://schemas.microsoft.com/office/drawing/2012/chart" uri="{02D57815-91ED-43cb-92C2-25804820EDAC}">
            <c15:filteredLineSeries>
              <c15:ser>
                <c:idx val="6"/>
                <c:order val="0"/>
                <c:tx>
                  <c:strRef>
                    <c:extLst>
                      <c:ext uri="{02D57815-91ED-43cb-92C2-25804820EDAC}">
                        <c15:formulaRef>
                          <c15:sqref>Halland!$B$5</c15:sqref>
                        </c15:formulaRef>
                      </c:ext>
                    </c:extLst>
                    <c:strCache>
                      <c:ptCount val="1"/>
                      <c:pt idx="0">
                        <c:v>2015</c:v>
                      </c:pt>
                    </c:strCache>
                  </c:strRef>
                </c:tx>
                <c:spPr>
                  <a:ln>
                    <a:solidFill>
                      <a:srgbClr val="A6BCC6">
                        <a:lumMod val="75000"/>
                      </a:srgbClr>
                    </a:solidFill>
                    <a:prstDash val="solid"/>
                  </a:ln>
                </c:spPr>
                <c:marker>
                  <c:symbol val="none"/>
                </c:marker>
                <c:cat>
                  <c:numRef>
                    <c:extLst>
                      <c:ext uri="{02D57815-91ED-43cb-92C2-25804820EDAC}">
                        <c15:formulaRef>
                          <c15:sqref>Halland!$A$6:$A$58</c15:sqref>
                        </c15:formulaRef>
                      </c:ext>
                    </c:extLst>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formatCode="#,##0">
                        <c:v>53</c:v>
                      </c:pt>
                    </c:numCache>
                  </c:numRef>
                </c:cat>
                <c:val>
                  <c:numRef>
                    <c:extLst>
                      <c:ext uri="{02D57815-91ED-43cb-92C2-25804820EDAC}">
                        <c15:formulaRef>
                          <c15:sqref>Halland!$B$6:$B$58</c15:sqref>
                        </c15:formulaRef>
                      </c:ext>
                    </c:extLst>
                    <c:numCache>
                      <c:formatCode>General</c:formatCode>
                      <c:ptCount val="53"/>
                      <c:pt idx="0">
                        <c:v>54</c:v>
                      </c:pt>
                      <c:pt idx="1">
                        <c:v>66</c:v>
                      </c:pt>
                      <c:pt idx="2">
                        <c:v>71</c:v>
                      </c:pt>
                      <c:pt idx="3">
                        <c:v>47</c:v>
                      </c:pt>
                      <c:pt idx="4">
                        <c:v>54</c:v>
                      </c:pt>
                      <c:pt idx="5">
                        <c:v>51</c:v>
                      </c:pt>
                      <c:pt idx="6">
                        <c:v>63</c:v>
                      </c:pt>
                      <c:pt idx="7">
                        <c:v>69</c:v>
                      </c:pt>
                      <c:pt idx="8">
                        <c:v>66</c:v>
                      </c:pt>
                      <c:pt idx="9">
                        <c:v>60</c:v>
                      </c:pt>
                      <c:pt idx="10">
                        <c:v>71</c:v>
                      </c:pt>
                      <c:pt idx="11">
                        <c:v>68</c:v>
                      </c:pt>
                      <c:pt idx="12">
                        <c:v>47</c:v>
                      </c:pt>
                      <c:pt idx="13">
                        <c:v>60</c:v>
                      </c:pt>
                      <c:pt idx="14">
                        <c:v>56</c:v>
                      </c:pt>
                      <c:pt idx="15">
                        <c:v>76</c:v>
                      </c:pt>
                      <c:pt idx="16">
                        <c:v>49</c:v>
                      </c:pt>
                      <c:pt idx="17">
                        <c:v>56</c:v>
                      </c:pt>
                      <c:pt idx="18">
                        <c:v>54</c:v>
                      </c:pt>
                      <c:pt idx="19">
                        <c:v>53</c:v>
                      </c:pt>
                      <c:pt idx="20">
                        <c:v>49</c:v>
                      </c:pt>
                      <c:pt idx="21">
                        <c:v>45</c:v>
                      </c:pt>
                      <c:pt idx="22">
                        <c:v>50</c:v>
                      </c:pt>
                      <c:pt idx="23">
                        <c:v>40</c:v>
                      </c:pt>
                      <c:pt idx="24">
                        <c:v>60</c:v>
                      </c:pt>
                      <c:pt idx="25">
                        <c:v>35</c:v>
                      </c:pt>
                      <c:pt idx="26">
                        <c:v>43</c:v>
                      </c:pt>
                      <c:pt idx="27">
                        <c:v>45</c:v>
                      </c:pt>
                      <c:pt idx="28">
                        <c:v>40</c:v>
                      </c:pt>
                      <c:pt idx="29">
                        <c:v>51</c:v>
                      </c:pt>
                      <c:pt idx="30">
                        <c:v>59</c:v>
                      </c:pt>
                      <c:pt idx="31">
                        <c:v>50</c:v>
                      </c:pt>
                      <c:pt idx="32">
                        <c:v>59</c:v>
                      </c:pt>
                      <c:pt idx="33">
                        <c:v>39</c:v>
                      </c:pt>
                      <c:pt idx="34">
                        <c:v>54</c:v>
                      </c:pt>
                      <c:pt idx="35">
                        <c:v>48</c:v>
                      </c:pt>
                      <c:pt idx="36">
                        <c:v>42</c:v>
                      </c:pt>
                      <c:pt idx="37">
                        <c:v>48</c:v>
                      </c:pt>
                      <c:pt idx="38">
                        <c:v>56</c:v>
                      </c:pt>
                      <c:pt idx="39">
                        <c:v>66</c:v>
                      </c:pt>
                      <c:pt idx="40">
                        <c:v>53</c:v>
                      </c:pt>
                      <c:pt idx="41">
                        <c:v>49</c:v>
                      </c:pt>
                      <c:pt idx="42">
                        <c:v>54</c:v>
                      </c:pt>
                      <c:pt idx="43">
                        <c:v>53</c:v>
                      </c:pt>
                      <c:pt idx="44">
                        <c:v>50</c:v>
                      </c:pt>
                      <c:pt idx="45">
                        <c:v>57</c:v>
                      </c:pt>
                      <c:pt idx="46">
                        <c:v>45</c:v>
                      </c:pt>
                      <c:pt idx="47">
                        <c:v>46</c:v>
                      </c:pt>
                      <c:pt idx="48">
                        <c:v>47</c:v>
                      </c:pt>
                      <c:pt idx="49">
                        <c:v>55</c:v>
                      </c:pt>
                      <c:pt idx="50">
                        <c:v>42</c:v>
                      </c:pt>
                      <c:pt idx="51">
                        <c:v>46</c:v>
                      </c:pt>
                      <c:pt idx="52">
                        <c:v>47</c:v>
                      </c:pt>
                    </c:numCache>
                  </c:numRef>
                </c:val>
                <c:smooth val="0"/>
                <c:extLst>
                  <c:ext xmlns:c16="http://schemas.microsoft.com/office/drawing/2014/chart" uri="{C3380CC4-5D6E-409C-BE32-E72D297353CC}">
                    <c16:uniqueId val="{00000002-DCCA-4374-9383-653914F27ED9}"/>
                  </c:ext>
                </c:extLst>
              </c15:ser>
            </c15:filteredLineSeries>
            <c15:filteredLineSeries>
              <c15:ser>
                <c:idx val="0"/>
                <c:order val="1"/>
                <c:tx>
                  <c:strRef>
                    <c:extLst xmlns:c15="http://schemas.microsoft.com/office/drawing/2012/chart">
                      <c:ext xmlns:c15="http://schemas.microsoft.com/office/drawing/2012/chart" uri="{02D57815-91ED-43cb-92C2-25804820EDAC}">
                        <c15:formulaRef>
                          <c15:sqref>Halland!$C$5</c15:sqref>
                        </c15:formulaRef>
                      </c:ext>
                    </c:extLst>
                    <c:strCache>
                      <c:ptCount val="1"/>
                      <c:pt idx="0">
                        <c:v>2016</c:v>
                      </c:pt>
                    </c:strCache>
                  </c:strRef>
                </c:tx>
                <c:spPr>
                  <a:ln cmpd="sng">
                    <a:solidFill>
                      <a:srgbClr val="7D9AAA">
                        <a:lumMod val="50000"/>
                      </a:srgbClr>
                    </a:solidFill>
                    <a:prstDash val="sysDot"/>
                  </a:ln>
                </c:spPr>
                <c:marker>
                  <c:symbol val="none"/>
                </c:marker>
                <c:cat>
                  <c:numRef>
                    <c:extLst xmlns:c15="http://schemas.microsoft.com/office/drawing/2012/chart">
                      <c:ext xmlns:c15="http://schemas.microsoft.com/office/drawing/2012/chart" uri="{02D57815-91ED-43cb-92C2-25804820EDAC}">
                        <c15:formulaRef>
                          <c15:sqref>Halland!$A$6:$A$58</c15:sqref>
                        </c15:formulaRef>
                      </c:ext>
                    </c:extLst>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formatCode="#,##0">
                        <c:v>53</c:v>
                      </c:pt>
                    </c:numCache>
                  </c:numRef>
                </c:cat>
                <c:val>
                  <c:numRef>
                    <c:extLst xmlns:c15="http://schemas.microsoft.com/office/drawing/2012/chart">
                      <c:ext xmlns:c15="http://schemas.microsoft.com/office/drawing/2012/chart" uri="{02D57815-91ED-43cb-92C2-25804820EDAC}">
                        <c15:formulaRef>
                          <c15:sqref>Halland!$C$6:$C$58</c15:sqref>
                        </c15:formulaRef>
                      </c:ext>
                    </c:extLst>
                    <c:numCache>
                      <c:formatCode>General</c:formatCode>
                      <c:ptCount val="53"/>
                      <c:pt idx="0">
                        <c:v>51</c:v>
                      </c:pt>
                      <c:pt idx="1">
                        <c:v>58</c:v>
                      </c:pt>
                      <c:pt idx="2">
                        <c:v>68</c:v>
                      </c:pt>
                      <c:pt idx="3">
                        <c:v>79</c:v>
                      </c:pt>
                      <c:pt idx="4">
                        <c:v>72</c:v>
                      </c:pt>
                      <c:pt idx="5">
                        <c:v>57</c:v>
                      </c:pt>
                      <c:pt idx="6">
                        <c:v>50</c:v>
                      </c:pt>
                      <c:pt idx="7">
                        <c:v>56</c:v>
                      </c:pt>
                      <c:pt idx="8">
                        <c:v>59</c:v>
                      </c:pt>
                      <c:pt idx="9">
                        <c:v>62</c:v>
                      </c:pt>
                      <c:pt idx="10">
                        <c:v>70</c:v>
                      </c:pt>
                      <c:pt idx="11">
                        <c:v>45</c:v>
                      </c:pt>
                      <c:pt idx="12">
                        <c:v>58</c:v>
                      </c:pt>
                      <c:pt idx="13">
                        <c:v>51</c:v>
                      </c:pt>
                      <c:pt idx="14">
                        <c:v>67</c:v>
                      </c:pt>
                      <c:pt idx="15">
                        <c:v>47</c:v>
                      </c:pt>
                      <c:pt idx="16">
                        <c:v>60</c:v>
                      </c:pt>
                      <c:pt idx="17">
                        <c:v>50</c:v>
                      </c:pt>
                      <c:pt idx="18">
                        <c:v>59</c:v>
                      </c:pt>
                      <c:pt idx="19">
                        <c:v>55</c:v>
                      </c:pt>
                      <c:pt idx="20">
                        <c:v>51</c:v>
                      </c:pt>
                      <c:pt idx="21">
                        <c:v>40</c:v>
                      </c:pt>
                      <c:pt idx="22">
                        <c:v>44</c:v>
                      </c:pt>
                      <c:pt idx="23">
                        <c:v>51</c:v>
                      </c:pt>
                      <c:pt idx="24">
                        <c:v>50</c:v>
                      </c:pt>
                      <c:pt idx="25">
                        <c:v>55</c:v>
                      </c:pt>
                      <c:pt idx="26">
                        <c:v>55</c:v>
                      </c:pt>
                      <c:pt idx="27">
                        <c:v>56</c:v>
                      </c:pt>
                      <c:pt idx="28">
                        <c:v>62</c:v>
                      </c:pt>
                      <c:pt idx="29">
                        <c:v>46</c:v>
                      </c:pt>
                      <c:pt idx="30">
                        <c:v>50</c:v>
                      </c:pt>
                      <c:pt idx="31">
                        <c:v>54</c:v>
                      </c:pt>
                      <c:pt idx="32">
                        <c:v>54</c:v>
                      </c:pt>
                      <c:pt idx="33">
                        <c:v>59</c:v>
                      </c:pt>
                      <c:pt idx="34">
                        <c:v>59</c:v>
                      </c:pt>
                      <c:pt idx="35">
                        <c:v>53</c:v>
                      </c:pt>
                      <c:pt idx="36">
                        <c:v>49</c:v>
                      </c:pt>
                      <c:pt idx="37">
                        <c:v>59</c:v>
                      </c:pt>
                      <c:pt idx="38">
                        <c:v>50</c:v>
                      </c:pt>
                      <c:pt idx="39">
                        <c:v>52</c:v>
                      </c:pt>
                      <c:pt idx="40">
                        <c:v>41</c:v>
                      </c:pt>
                      <c:pt idx="41">
                        <c:v>57</c:v>
                      </c:pt>
                      <c:pt idx="42">
                        <c:v>43</c:v>
                      </c:pt>
                      <c:pt idx="43">
                        <c:v>53</c:v>
                      </c:pt>
                      <c:pt idx="44">
                        <c:v>59</c:v>
                      </c:pt>
                      <c:pt idx="45">
                        <c:v>54</c:v>
                      </c:pt>
                      <c:pt idx="46">
                        <c:v>59</c:v>
                      </c:pt>
                      <c:pt idx="47">
                        <c:v>66</c:v>
                      </c:pt>
                      <c:pt idx="48">
                        <c:v>59</c:v>
                      </c:pt>
                      <c:pt idx="49">
                        <c:v>40</c:v>
                      </c:pt>
                      <c:pt idx="50">
                        <c:v>48</c:v>
                      </c:pt>
                      <c:pt idx="51">
                        <c:v>73</c:v>
                      </c:pt>
                    </c:numCache>
                  </c:numRef>
                </c:val>
                <c:smooth val="0"/>
                <c:extLst xmlns:c15="http://schemas.microsoft.com/office/drawing/2012/chart">
                  <c:ext xmlns:c16="http://schemas.microsoft.com/office/drawing/2014/chart" uri="{C3380CC4-5D6E-409C-BE32-E72D297353CC}">
                    <c16:uniqueId val="{00000003-DCCA-4374-9383-653914F27ED9}"/>
                  </c:ext>
                </c:extLst>
              </c15:ser>
            </c15:filteredLineSeries>
            <c15:filteredLineSeries>
              <c15:ser>
                <c:idx val="1"/>
                <c:order val="2"/>
                <c:tx>
                  <c:strRef>
                    <c:extLst xmlns:c15="http://schemas.microsoft.com/office/drawing/2012/chart">
                      <c:ext xmlns:c15="http://schemas.microsoft.com/office/drawing/2012/chart" uri="{02D57815-91ED-43cb-92C2-25804820EDAC}">
                        <c15:formulaRef>
                          <c15:sqref>Halland!$D$5</c15:sqref>
                        </c15:formulaRef>
                      </c:ext>
                    </c:extLst>
                    <c:strCache>
                      <c:ptCount val="1"/>
                      <c:pt idx="0">
                        <c:v>2017</c:v>
                      </c:pt>
                    </c:strCache>
                  </c:strRef>
                </c:tx>
                <c:spPr>
                  <a:ln w="63500">
                    <a:solidFill>
                      <a:srgbClr val="D3BF96">
                        <a:lumMod val="75000"/>
                      </a:srgbClr>
                    </a:solidFill>
                    <a:prstDash val="solid"/>
                  </a:ln>
                </c:spPr>
                <c:marker>
                  <c:symbol val="none"/>
                </c:marker>
                <c:cat>
                  <c:numRef>
                    <c:extLst xmlns:c15="http://schemas.microsoft.com/office/drawing/2012/chart">
                      <c:ext xmlns:c15="http://schemas.microsoft.com/office/drawing/2012/chart" uri="{02D57815-91ED-43cb-92C2-25804820EDAC}">
                        <c15:formulaRef>
                          <c15:sqref>Halland!$A$6:$A$58</c15:sqref>
                        </c15:formulaRef>
                      </c:ext>
                    </c:extLst>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formatCode="#,##0">
                        <c:v>53</c:v>
                      </c:pt>
                    </c:numCache>
                  </c:numRef>
                </c:cat>
                <c:val>
                  <c:numRef>
                    <c:extLst xmlns:c15="http://schemas.microsoft.com/office/drawing/2012/chart">
                      <c:ext xmlns:c15="http://schemas.microsoft.com/office/drawing/2012/chart" uri="{02D57815-91ED-43cb-92C2-25804820EDAC}">
                        <c15:formulaRef>
                          <c15:sqref>Halland!$D$6:$D$58</c15:sqref>
                        </c15:formulaRef>
                      </c:ext>
                    </c:extLst>
                    <c:numCache>
                      <c:formatCode>General</c:formatCode>
                      <c:ptCount val="53"/>
                      <c:pt idx="0">
                        <c:v>54</c:v>
                      </c:pt>
                      <c:pt idx="1">
                        <c:v>54</c:v>
                      </c:pt>
                      <c:pt idx="2">
                        <c:v>61</c:v>
                      </c:pt>
                      <c:pt idx="3">
                        <c:v>55</c:v>
                      </c:pt>
                      <c:pt idx="4">
                        <c:v>68</c:v>
                      </c:pt>
                      <c:pt idx="5">
                        <c:v>64</c:v>
                      </c:pt>
                      <c:pt idx="6">
                        <c:v>76</c:v>
                      </c:pt>
                      <c:pt idx="7">
                        <c:v>75</c:v>
                      </c:pt>
                      <c:pt idx="8">
                        <c:v>77</c:v>
                      </c:pt>
                      <c:pt idx="9">
                        <c:v>70</c:v>
                      </c:pt>
                      <c:pt idx="10">
                        <c:v>70</c:v>
                      </c:pt>
                      <c:pt idx="11">
                        <c:v>54</c:v>
                      </c:pt>
                      <c:pt idx="12">
                        <c:v>62</c:v>
                      </c:pt>
                      <c:pt idx="13">
                        <c:v>55</c:v>
                      </c:pt>
                      <c:pt idx="14">
                        <c:v>65</c:v>
                      </c:pt>
                      <c:pt idx="15">
                        <c:v>54</c:v>
                      </c:pt>
                      <c:pt idx="16">
                        <c:v>55</c:v>
                      </c:pt>
                      <c:pt idx="17">
                        <c:v>51</c:v>
                      </c:pt>
                      <c:pt idx="18">
                        <c:v>62</c:v>
                      </c:pt>
                      <c:pt idx="19">
                        <c:v>50</c:v>
                      </c:pt>
                      <c:pt idx="20">
                        <c:v>47</c:v>
                      </c:pt>
                      <c:pt idx="21">
                        <c:v>47</c:v>
                      </c:pt>
                      <c:pt idx="22">
                        <c:v>42</c:v>
                      </c:pt>
                      <c:pt idx="23">
                        <c:v>50</c:v>
                      </c:pt>
                      <c:pt idx="24">
                        <c:v>45</c:v>
                      </c:pt>
                      <c:pt idx="25">
                        <c:v>64</c:v>
                      </c:pt>
                      <c:pt idx="26">
                        <c:v>41</c:v>
                      </c:pt>
                      <c:pt idx="27">
                        <c:v>44</c:v>
                      </c:pt>
                      <c:pt idx="28">
                        <c:v>41</c:v>
                      </c:pt>
                      <c:pt idx="29">
                        <c:v>36</c:v>
                      </c:pt>
                      <c:pt idx="30">
                        <c:v>40</c:v>
                      </c:pt>
                      <c:pt idx="31">
                        <c:v>53</c:v>
                      </c:pt>
                      <c:pt idx="32">
                        <c:v>56</c:v>
                      </c:pt>
                      <c:pt idx="33">
                        <c:v>50</c:v>
                      </c:pt>
                      <c:pt idx="34">
                        <c:v>62</c:v>
                      </c:pt>
                      <c:pt idx="35">
                        <c:v>57</c:v>
                      </c:pt>
                      <c:pt idx="36">
                        <c:v>53</c:v>
                      </c:pt>
                      <c:pt idx="37">
                        <c:v>53</c:v>
                      </c:pt>
                      <c:pt idx="38">
                        <c:v>43</c:v>
                      </c:pt>
                      <c:pt idx="39">
                        <c:v>65</c:v>
                      </c:pt>
                      <c:pt idx="40">
                        <c:v>64</c:v>
                      </c:pt>
                      <c:pt idx="41">
                        <c:v>57</c:v>
                      </c:pt>
                      <c:pt idx="42">
                        <c:v>54</c:v>
                      </c:pt>
                      <c:pt idx="43">
                        <c:v>62</c:v>
                      </c:pt>
                      <c:pt idx="44">
                        <c:v>59</c:v>
                      </c:pt>
                      <c:pt idx="45">
                        <c:v>56</c:v>
                      </c:pt>
                      <c:pt idx="46">
                        <c:v>76</c:v>
                      </c:pt>
                      <c:pt idx="47">
                        <c:v>55</c:v>
                      </c:pt>
                      <c:pt idx="48">
                        <c:v>58</c:v>
                      </c:pt>
                      <c:pt idx="49">
                        <c:v>59</c:v>
                      </c:pt>
                      <c:pt idx="50">
                        <c:v>59</c:v>
                      </c:pt>
                      <c:pt idx="51">
                        <c:v>53</c:v>
                      </c:pt>
                    </c:numCache>
                  </c:numRef>
                </c:val>
                <c:smooth val="0"/>
                <c:extLst xmlns:c15="http://schemas.microsoft.com/office/drawing/2012/chart">
                  <c:ext xmlns:c16="http://schemas.microsoft.com/office/drawing/2014/chart" uri="{C3380CC4-5D6E-409C-BE32-E72D297353CC}">
                    <c16:uniqueId val="{00000004-DCCA-4374-9383-653914F27ED9}"/>
                  </c:ext>
                </c:extLst>
              </c15:ser>
            </c15:filteredLineSeries>
            <c15:filteredLineSeries>
              <c15:ser>
                <c:idx val="2"/>
                <c:order val="3"/>
                <c:tx>
                  <c:strRef>
                    <c:extLst xmlns:c15="http://schemas.microsoft.com/office/drawing/2012/chart">
                      <c:ext xmlns:c15="http://schemas.microsoft.com/office/drawing/2012/chart" uri="{02D57815-91ED-43cb-92C2-25804820EDAC}">
                        <c15:formulaRef>
                          <c15:sqref>Halland!$E$5</c15:sqref>
                        </c15:formulaRef>
                      </c:ext>
                    </c:extLst>
                    <c:strCache>
                      <c:ptCount val="1"/>
                      <c:pt idx="0">
                        <c:v>2018</c:v>
                      </c:pt>
                    </c:strCache>
                  </c:strRef>
                </c:tx>
                <c:spPr>
                  <a:ln w="44450">
                    <a:solidFill>
                      <a:srgbClr val="002B45">
                        <a:lumMod val="75000"/>
                        <a:lumOff val="25000"/>
                      </a:srgbClr>
                    </a:solidFill>
                  </a:ln>
                </c:spPr>
                <c:marker>
                  <c:symbol val="none"/>
                </c:marker>
                <c:cat>
                  <c:numRef>
                    <c:extLst xmlns:c15="http://schemas.microsoft.com/office/drawing/2012/chart">
                      <c:ext xmlns:c15="http://schemas.microsoft.com/office/drawing/2012/chart" uri="{02D57815-91ED-43cb-92C2-25804820EDAC}">
                        <c15:formulaRef>
                          <c15:sqref>Halland!$A$6:$A$58</c15:sqref>
                        </c15:formulaRef>
                      </c:ext>
                    </c:extLst>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formatCode="#,##0">
                        <c:v>53</c:v>
                      </c:pt>
                    </c:numCache>
                  </c:numRef>
                </c:cat>
                <c:val>
                  <c:numRef>
                    <c:extLst xmlns:c15="http://schemas.microsoft.com/office/drawing/2012/chart">
                      <c:ext xmlns:c15="http://schemas.microsoft.com/office/drawing/2012/chart" uri="{02D57815-91ED-43cb-92C2-25804820EDAC}">
                        <c15:formulaRef>
                          <c15:sqref>Halland!$E$6:$E$58</c15:sqref>
                        </c15:formulaRef>
                      </c:ext>
                    </c:extLst>
                    <c:numCache>
                      <c:formatCode>General</c:formatCode>
                      <c:ptCount val="53"/>
                      <c:pt idx="0">
                        <c:v>70</c:v>
                      </c:pt>
                      <c:pt idx="1">
                        <c:v>59</c:v>
                      </c:pt>
                      <c:pt idx="2">
                        <c:v>59</c:v>
                      </c:pt>
                      <c:pt idx="3">
                        <c:v>58</c:v>
                      </c:pt>
                      <c:pt idx="4">
                        <c:v>64</c:v>
                      </c:pt>
                      <c:pt idx="5">
                        <c:v>66</c:v>
                      </c:pt>
                      <c:pt idx="6">
                        <c:v>80</c:v>
                      </c:pt>
                      <c:pt idx="7">
                        <c:v>66</c:v>
                      </c:pt>
                      <c:pt idx="8">
                        <c:v>66</c:v>
                      </c:pt>
                      <c:pt idx="9">
                        <c:v>66</c:v>
                      </c:pt>
                      <c:pt idx="10">
                        <c:v>66</c:v>
                      </c:pt>
                      <c:pt idx="11">
                        <c:v>88</c:v>
                      </c:pt>
                      <c:pt idx="12">
                        <c:v>52</c:v>
                      </c:pt>
                      <c:pt idx="13">
                        <c:v>61</c:v>
                      </c:pt>
                      <c:pt idx="14">
                        <c:v>77</c:v>
                      </c:pt>
                      <c:pt idx="15">
                        <c:v>64</c:v>
                      </c:pt>
                      <c:pt idx="16">
                        <c:v>43</c:v>
                      </c:pt>
                      <c:pt idx="17">
                        <c:v>47</c:v>
                      </c:pt>
                      <c:pt idx="18">
                        <c:v>56</c:v>
                      </c:pt>
                      <c:pt idx="19">
                        <c:v>51</c:v>
                      </c:pt>
                      <c:pt idx="20">
                        <c:v>45</c:v>
                      </c:pt>
                      <c:pt idx="21">
                        <c:v>58</c:v>
                      </c:pt>
                      <c:pt idx="22">
                        <c:v>62</c:v>
                      </c:pt>
                      <c:pt idx="23">
                        <c:v>39</c:v>
                      </c:pt>
                      <c:pt idx="24">
                        <c:v>42</c:v>
                      </c:pt>
                      <c:pt idx="25">
                        <c:v>51</c:v>
                      </c:pt>
                      <c:pt idx="26">
                        <c:v>38</c:v>
                      </c:pt>
                      <c:pt idx="27">
                        <c:v>57</c:v>
                      </c:pt>
                      <c:pt idx="28">
                        <c:v>52</c:v>
                      </c:pt>
                      <c:pt idx="29">
                        <c:v>50</c:v>
                      </c:pt>
                      <c:pt idx="30">
                        <c:v>58</c:v>
                      </c:pt>
                      <c:pt idx="31">
                        <c:v>42</c:v>
                      </c:pt>
                      <c:pt idx="32">
                        <c:v>54</c:v>
                      </c:pt>
                      <c:pt idx="33">
                        <c:v>43</c:v>
                      </c:pt>
                      <c:pt idx="34">
                        <c:v>61</c:v>
                      </c:pt>
                      <c:pt idx="35">
                        <c:v>39</c:v>
                      </c:pt>
                      <c:pt idx="36">
                        <c:v>52</c:v>
                      </c:pt>
                      <c:pt idx="37">
                        <c:v>45</c:v>
                      </c:pt>
                      <c:pt idx="38">
                        <c:v>43</c:v>
                      </c:pt>
                      <c:pt idx="39">
                        <c:v>51</c:v>
                      </c:pt>
                      <c:pt idx="40">
                        <c:v>57</c:v>
                      </c:pt>
                      <c:pt idx="41">
                        <c:v>40</c:v>
                      </c:pt>
                      <c:pt idx="42">
                        <c:v>66</c:v>
                      </c:pt>
                      <c:pt idx="43">
                        <c:v>56</c:v>
                      </c:pt>
                      <c:pt idx="44">
                        <c:v>52</c:v>
                      </c:pt>
                      <c:pt idx="45">
                        <c:v>41</c:v>
                      </c:pt>
                      <c:pt idx="46">
                        <c:v>40</c:v>
                      </c:pt>
                      <c:pt idx="47">
                        <c:v>56</c:v>
                      </c:pt>
                      <c:pt idx="48">
                        <c:v>62</c:v>
                      </c:pt>
                      <c:pt idx="49">
                        <c:v>48</c:v>
                      </c:pt>
                      <c:pt idx="50">
                        <c:v>50</c:v>
                      </c:pt>
                      <c:pt idx="51">
                        <c:v>62</c:v>
                      </c:pt>
                    </c:numCache>
                  </c:numRef>
                </c:val>
                <c:smooth val="0"/>
                <c:extLst xmlns:c15="http://schemas.microsoft.com/office/drawing/2012/chart">
                  <c:ext xmlns:c16="http://schemas.microsoft.com/office/drawing/2014/chart" uri="{C3380CC4-5D6E-409C-BE32-E72D297353CC}">
                    <c16:uniqueId val="{00000005-DCCA-4374-9383-653914F27ED9}"/>
                  </c:ext>
                </c:extLst>
              </c15:ser>
            </c15:filteredLineSeries>
            <c15:filteredLineSeries>
              <c15:ser>
                <c:idx val="3"/>
                <c:order val="4"/>
                <c:tx>
                  <c:strRef>
                    <c:extLst xmlns:c15="http://schemas.microsoft.com/office/drawing/2012/chart">
                      <c:ext xmlns:c15="http://schemas.microsoft.com/office/drawing/2012/chart" uri="{02D57815-91ED-43cb-92C2-25804820EDAC}">
                        <c15:formulaRef>
                          <c15:sqref>Halland!$F$5</c15:sqref>
                        </c15:formulaRef>
                      </c:ext>
                    </c:extLst>
                    <c:strCache>
                      <c:ptCount val="1"/>
                      <c:pt idx="0">
                        <c:v>2019</c:v>
                      </c:pt>
                    </c:strCache>
                  </c:strRef>
                </c:tx>
                <c:spPr>
                  <a:ln w="25400">
                    <a:solidFill>
                      <a:srgbClr val="857363">
                        <a:lumMod val="75000"/>
                      </a:srgbClr>
                    </a:solidFill>
                    <a:prstDash val="sysDash"/>
                  </a:ln>
                </c:spPr>
                <c:marker>
                  <c:symbol val="none"/>
                </c:marker>
                <c:cat>
                  <c:numRef>
                    <c:extLst xmlns:c15="http://schemas.microsoft.com/office/drawing/2012/chart">
                      <c:ext xmlns:c15="http://schemas.microsoft.com/office/drawing/2012/chart" uri="{02D57815-91ED-43cb-92C2-25804820EDAC}">
                        <c15:formulaRef>
                          <c15:sqref>Halland!$A$6:$A$58</c15:sqref>
                        </c15:formulaRef>
                      </c:ext>
                    </c:extLst>
                    <c:numCache>
                      <c:formatCode>General</c:formatCode>
                      <c:ptCount val="5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formatCode="#,##0">
                        <c:v>53</c:v>
                      </c:pt>
                    </c:numCache>
                  </c:numRef>
                </c:cat>
                <c:val>
                  <c:numRef>
                    <c:extLst xmlns:c15="http://schemas.microsoft.com/office/drawing/2012/chart">
                      <c:ext xmlns:c15="http://schemas.microsoft.com/office/drawing/2012/chart" uri="{02D57815-91ED-43cb-92C2-25804820EDAC}">
                        <c15:formulaRef>
                          <c15:sqref>Halland!$F$6:$F$58</c15:sqref>
                        </c15:formulaRef>
                      </c:ext>
                    </c:extLst>
                    <c:numCache>
                      <c:formatCode>General</c:formatCode>
                      <c:ptCount val="53"/>
                      <c:pt idx="0">
                        <c:v>61</c:v>
                      </c:pt>
                      <c:pt idx="1">
                        <c:v>53</c:v>
                      </c:pt>
                      <c:pt idx="2">
                        <c:v>57</c:v>
                      </c:pt>
                      <c:pt idx="3">
                        <c:v>60</c:v>
                      </c:pt>
                      <c:pt idx="4">
                        <c:v>49</c:v>
                      </c:pt>
                      <c:pt idx="5">
                        <c:v>54</c:v>
                      </c:pt>
                      <c:pt idx="6">
                        <c:v>57</c:v>
                      </c:pt>
                      <c:pt idx="7">
                        <c:v>51</c:v>
                      </c:pt>
                      <c:pt idx="8">
                        <c:v>49</c:v>
                      </c:pt>
                      <c:pt idx="9">
                        <c:v>51</c:v>
                      </c:pt>
                      <c:pt idx="10">
                        <c:v>51</c:v>
                      </c:pt>
                      <c:pt idx="11">
                        <c:v>64</c:v>
                      </c:pt>
                      <c:pt idx="12">
                        <c:v>63</c:v>
                      </c:pt>
                      <c:pt idx="13">
                        <c:v>57</c:v>
                      </c:pt>
                      <c:pt idx="14">
                        <c:v>47</c:v>
                      </c:pt>
                      <c:pt idx="15">
                        <c:v>52</c:v>
                      </c:pt>
                      <c:pt idx="16">
                        <c:v>55</c:v>
                      </c:pt>
                      <c:pt idx="17">
                        <c:v>51</c:v>
                      </c:pt>
                      <c:pt idx="18">
                        <c:v>53</c:v>
                      </c:pt>
                      <c:pt idx="19">
                        <c:v>54</c:v>
                      </c:pt>
                      <c:pt idx="20">
                        <c:v>45</c:v>
                      </c:pt>
                      <c:pt idx="21">
                        <c:v>55</c:v>
                      </c:pt>
                      <c:pt idx="22">
                        <c:v>51</c:v>
                      </c:pt>
                      <c:pt idx="23">
                        <c:v>43</c:v>
                      </c:pt>
                      <c:pt idx="24">
                        <c:v>47</c:v>
                      </c:pt>
                      <c:pt idx="25">
                        <c:v>45</c:v>
                      </c:pt>
                      <c:pt idx="26">
                        <c:v>66</c:v>
                      </c:pt>
                      <c:pt idx="27">
                        <c:v>45</c:v>
                      </c:pt>
                      <c:pt idx="28">
                        <c:v>55</c:v>
                      </c:pt>
                      <c:pt idx="29">
                        <c:v>38</c:v>
                      </c:pt>
                      <c:pt idx="30">
                        <c:v>64</c:v>
                      </c:pt>
                      <c:pt idx="31">
                        <c:v>41</c:v>
                      </c:pt>
                      <c:pt idx="32">
                        <c:v>48</c:v>
                      </c:pt>
                      <c:pt idx="33">
                        <c:v>46</c:v>
                      </c:pt>
                      <c:pt idx="34">
                        <c:v>52</c:v>
                      </c:pt>
                      <c:pt idx="35">
                        <c:v>37</c:v>
                      </c:pt>
                      <c:pt idx="36">
                        <c:v>66</c:v>
                      </c:pt>
                      <c:pt idx="37">
                        <c:v>39</c:v>
                      </c:pt>
                      <c:pt idx="38">
                        <c:v>63</c:v>
                      </c:pt>
                      <c:pt idx="39">
                        <c:v>59</c:v>
                      </c:pt>
                      <c:pt idx="40">
                        <c:v>40</c:v>
                      </c:pt>
                      <c:pt idx="41">
                        <c:v>54</c:v>
                      </c:pt>
                      <c:pt idx="42">
                        <c:v>58</c:v>
                      </c:pt>
                      <c:pt idx="43">
                        <c:v>40</c:v>
                      </c:pt>
                      <c:pt idx="44">
                        <c:v>54</c:v>
                      </c:pt>
                      <c:pt idx="45">
                        <c:v>49</c:v>
                      </c:pt>
                      <c:pt idx="46">
                        <c:v>50</c:v>
                      </c:pt>
                      <c:pt idx="47">
                        <c:v>45</c:v>
                      </c:pt>
                      <c:pt idx="48">
                        <c:v>58</c:v>
                      </c:pt>
                      <c:pt idx="49">
                        <c:v>59</c:v>
                      </c:pt>
                      <c:pt idx="50">
                        <c:v>60</c:v>
                      </c:pt>
                      <c:pt idx="51">
                        <c:v>49</c:v>
                      </c:pt>
                    </c:numCache>
                  </c:numRef>
                </c:val>
                <c:smooth val="0"/>
                <c:extLst xmlns:c15="http://schemas.microsoft.com/office/drawing/2012/chart">
                  <c:ext xmlns:c16="http://schemas.microsoft.com/office/drawing/2014/chart" uri="{C3380CC4-5D6E-409C-BE32-E72D297353CC}">
                    <c16:uniqueId val="{00000006-DCCA-4374-9383-653914F27ED9}"/>
                  </c:ext>
                </c:extLst>
              </c15:ser>
            </c15:filteredLineSeries>
          </c:ext>
        </c:extLst>
      </c:lineChart>
      <c:catAx>
        <c:axId val="96315264"/>
        <c:scaling>
          <c:orientation val="minMax"/>
        </c:scaling>
        <c:delete val="0"/>
        <c:axPos val="b"/>
        <c:numFmt formatCode="General" sourceLinked="1"/>
        <c:majorTickMark val="in"/>
        <c:minorTickMark val="none"/>
        <c:tickLblPos val="nextTo"/>
        <c:spPr>
          <a:ln w="3175">
            <a:solidFill>
              <a:sysClr val="windowText" lastClr="000000"/>
            </a:solidFill>
          </a:ln>
        </c:spPr>
        <c:txPr>
          <a:bodyPr rot="0" vert="horz"/>
          <a:lstStyle/>
          <a:p>
            <a:pPr>
              <a:defRPr sz="1000" b="0" i="0" u="none" strike="noStrike" baseline="0">
                <a:solidFill>
                  <a:srgbClr val="000000"/>
                </a:solidFill>
                <a:latin typeface="Century Gothic"/>
                <a:ea typeface="Century Gothic"/>
                <a:cs typeface="Century Gothic"/>
              </a:defRPr>
            </a:pPr>
            <a:endParaRPr lang="sv-SE"/>
          </a:p>
        </c:txPr>
        <c:crossAx val="96316800"/>
        <c:crosses val="autoZero"/>
        <c:auto val="1"/>
        <c:lblAlgn val="ctr"/>
        <c:lblOffset val="100"/>
        <c:tickLblSkip val="4"/>
        <c:tickMarkSkip val="10"/>
        <c:noMultiLvlLbl val="0"/>
      </c:catAx>
      <c:valAx>
        <c:axId val="96316800"/>
        <c:scaling>
          <c:orientation val="minMax"/>
        </c:scaling>
        <c:delete val="0"/>
        <c:axPos val="l"/>
        <c:majorGridlines>
          <c:spPr>
            <a:ln w="3175">
              <a:solidFill>
                <a:srgbClr val="DAD7CB"/>
              </a:solidFill>
            </a:ln>
          </c:spPr>
        </c:majorGridlines>
        <c:title>
          <c:tx>
            <c:rich>
              <a:bodyPr rot="0" vert="horz"/>
              <a:lstStyle/>
              <a:p>
                <a:pPr algn="ctr">
                  <a:defRPr sz="1000" b="0" i="0" u="none" strike="noStrike" baseline="0">
                    <a:solidFill>
                      <a:srgbClr val="000000"/>
                    </a:solidFill>
                    <a:latin typeface="Century Gothic"/>
                    <a:ea typeface="Century Gothic"/>
                    <a:cs typeface="Century Gothic"/>
                  </a:defRPr>
                </a:pPr>
                <a:r>
                  <a:rPr lang="sv-SE" sz="1000"/>
                  <a:t>Antal</a:t>
                </a:r>
                <a:r>
                  <a:rPr lang="sv-SE" sz="1000" baseline="0"/>
                  <a:t> döda</a:t>
                </a:r>
                <a:endParaRPr lang="sv-SE" sz="1000"/>
              </a:p>
            </c:rich>
          </c:tx>
          <c:layout>
            <c:manualLayout>
              <c:xMode val="edge"/>
              <c:yMode val="edge"/>
              <c:x val="1.0582462906422412E-2"/>
              <c:y val="0.14333969123424789"/>
            </c:manualLayout>
          </c:layout>
          <c:overlay val="0"/>
        </c:title>
        <c:numFmt formatCode="#,##0" sourceLinked="0"/>
        <c:majorTickMark val="none"/>
        <c:minorTickMark val="none"/>
        <c:tickLblPos val="nextTo"/>
        <c:spPr>
          <a:ln w="3175">
            <a:solidFill>
              <a:sysClr val="windowText" lastClr="000000"/>
            </a:solidFill>
          </a:ln>
        </c:spPr>
        <c:txPr>
          <a:bodyPr rot="0" vert="horz"/>
          <a:lstStyle/>
          <a:p>
            <a:pPr>
              <a:defRPr sz="1000" b="0" i="0" u="none" strike="noStrike" baseline="0">
                <a:solidFill>
                  <a:srgbClr val="000000"/>
                </a:solidFill>
                <a:latin typeface="Century Gothic"/>
                <a:ea typeface="Century Gothic"/>
                <a:cs typeface="Century Gothic"/>
              </a:defRPr>
            </a:pPr>
            <a:endParaRPr lang="sv-SE"/>
          </a:p>
        </c:txPr>
        <c:crossAx val="96315264"/>
        <c:crosses val="autoZero"/>
        <c:crossBetween val="between"/>
      </c:valAx>
      <c:spPr>
        <a:solidFill>
          <a:srgbClr val="FFFFFF"/>
        </a:solidFill>
        <a:ln w="3175">
          <a:solidFill>
            <a:sysClr val="windowText" lastClr="000000"/>
          </a:solidFill>
        </a:ln>
      </c:spPr>
    </c:plotArea>
    <c:legend>
      <c:legendPos val="r"/>
      <c:layout>
        <c:manualLayout>
          <c:xMode val="edge"/>
          <c:yMode val="edge"/>
          <c:x val="0.24251766377447437"/>
          <c:y val="0.9279178827434692"/>
          <c:w val="0.71924499811249532"/>
          <c:h val="6.2978078545197963E-2"/>
        </c:manualLayout>
      </c:layout>
      <c:overlay val="0"/>
      <c:txPr>
        <a:bodyPr/>
        <a:lstStyle/>
        <a:p>
          <a:pPr>
            <a:defRPr sz="1000" b="0" i="0" u="none" strike="noStrike" baseline="0">
              <a:solidFill>
                <a:srgbClr val="000000"/>
              </a:solidFill>
              <a:latin typeface="Century Gothic"/>
              <a:ea typeface="Century Gothic"/>
              <a:cs typeface="Century Gothic"/>
            </a:defRPr>
          </a:pPr>
          <a:endParaRPr lang="sv-SE"/>
        </a:p>
      </c:txPr>
    </c:legend>
    <c:plotVisOnly val="1"/>
    <c:dispBlanksAs val="gap"/>
    <c:showDLblsOverMax val="0"/>
  </c:chart>
  <c:spPr>
    <a:ln w="0">
      <a:noFill/>
    </a:ln>
  </c:spPr>
  <c:txPr>
    <a:bodyPr/>
    <a:lstStyle/>
    <a:p>
      <a:pPr>
        <a:defRPr sz="700" b="0" i="0" u="none" strike="noStrike" baseline="0">
          <a:solidFill>
            <a:srgbClr val="000000"/>
          </a:solidFill>
          <a:latin typeface="Century Gothic"/>
          <a:ea typeface="Century Gothic"/>
          <a:cs typeface="Century Gothic"/>
        </a:defRPr>
      </a:pPr>
      <a:endParaRPr lang="sv-SE"/>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1" i="0" u="none" strike="noStrike" baseline="0">
                <a:solidFill>
                  <a:srgbClr val="000000"/>
                </a:solidFill>
                <a:latin typeface="Century Gothic"/>
                <a:ea typeface="Century Gothic"/>
                <a:cs typeface="Century Gothic"/>
              </a:defRPr>
            </a:pPr>
            <a:r>
              <a:rPr lang="sv-SE" sz="1000"/>
              <a:t>Ackumulerat  antal dödsfall 2020 jämfört med 2015-2019</a:t>
            </a:r>
          </a:p>
        </c:rich>
      </c:tx>
      <c:layout>
        <c:manualLayout>
          <c:xMode val="edge"/>
          <c:yMode val="edge"/>
          <c:x val="0.33118624457657075"/>
          <c:y val="0.14814854664906019"/>
        </c:manualLayout>
      </c:layout>
      <c:overlay val="0"/>
    </c:title>
    <c:autoTitleDeleted val="0"/>
    <c:plotArea>
      <c:layout>
        <c:manualLayout>
          <c:layoutTarget val="inner"/>
          <c:xMode val="edge"/>
          <c:yMode val="edge"/>
          <c:x val="7.1254777363355892E-2"/>
          <c:y val="0.23291837877591781"/>
          <c:w val="0.89974906274265176"/>
          <c:h val="0.63843280440674166"/>
        </c:manualLayout>
      </c:layout>
      <c:lineChart>
        <c:grouping val="standard"/>
        <c:varyColors val="0"/>
        <c:ser>
          <c:idx val="0"/>
          <c:order val="0"/>
          <c:tx>
            <c:strRef>
              <c:f>Halland!$I$5</c:f>
              <c:strCache>
                <c:ptCount val="1"/>
                <c:pt idx="0">
                  <c:v>2020 HAL ack</c:v>
                </c:pt>
              </c:strCache>
            </c:strRef>
          </c:tx>
          <c:spPr>
            <a:ln>
              <a:solidFill>
                <a:srgbClr val="FF0000"/>
              </a:solidFill>
            </a:ln>
          </c:spPr>
          <c:marker>
            <c:symbol val="none"/>
          </c:marker>
          <c:val>
            <c:numRef>
              <c:f>Halland!$I$6:$I$57</c:f>
              <c:numCache>
                <c:formatCode>0</c:formatCode>
                <c:ptCount val="52"/>
                <c:pt idx="0">
                  <c:v>54</c:v>
                </c:pt>
                <c:pt idx="1">
                  <c:v>117</c:v>
                </c:pt>
                <c:pt idx="2">
                  <c:v>190</c:v>
                </c:pt>
                <c:pt idx="3">
                  <c:v>242</c:v>
                </c:pt>
                <c:pt idx="4">
                  <c:v>297</c:v>
                </c:pt>
                <c:pt idx="5">
                  <c:v>343</c:v>
                </c:pt>
                <c:pt idx="6">
                  <c:v>407</c:v>
                </c:pt>
                <c:pt idx="7">
                  <c:v>466</c:v>
                </c:pt>
                <c:pt idx="8">
                  <c:v>509</c:v>
                </c:pt>
                <c:pt idx="9">
                  <c:v>561</c:v>
                </c:pt>
                <c:pt idx="10">
                  <c:v>627</c:v>
                </c:pt>
                <c:pt idx="11">
                  <c:v>678</c:v>
                </c:pt>
                <c:pt idx="12">
                  <c:v>746</c:v>
                </c:pt>
                <c:pt idx="13">
                  <c:v>817</c:v>
                </c:pt>
                <c:pt idx="14">
                  <c:v>873</c:v>
                </c:pt>
                <c:pt idx="15">
                  <c:v>947</c:v>
                </c:pt>
                <c:pt idx="16">
                  <c:v>1005</c:v>
                </c:pt>
                <c:pt idx="17">
                  <c:v>1073</c:v>
                </c:pt>
                <c:pt idx="18">
                  <c:v>1129</c:v>
                </c:pt>
              </c:numCache>
            </c:numRef>
          </c:val>
          <c:smooth val="0"/>
          <c:extLst>
            <c:ext xmlns:c16="http://schemas.microsoft.com/office/drawing/2014/chart" uri="{C3380CC4-5D6E-409C-BE32-E72D297353CC}">
              <c16:uniqueId val="{00000000-E716-4852-B44B-F4271D5BE444}"/>
            </c:ext>
          </c:extLst>
        </c:ser>
        <c:ser>
          <c:idx val="1"/>
          <c:order val="1"/>
          <c:tx>
            <c:strRef>
              <c:f>Halland!$J$5</c:f>
              <c:strCache>
                <c:ptCount val="1"/>
                <c:pt idx="0">
                  <c:v>2015-2019 HAL ack</c:v>
                </c:pt>
              </c:strCache>
            </c:strRef>
          </c:tx>
          <c:spPr>
            <a:ln>
              <a:solidFill>
                <a:sysClr val="windowText" lastClr="000000"/>
              </a:solidFill>
              <a:prstDash val="sysDash"/>
            </a:ln>
          </c:spPr>
          <c:marker>
            <c:symbol val="none"/>
          </c:marker>
          <c:val>
            <c:numRef>
              <c:f>Halland!$J$6:$J$57</c:f>
              <c:numCache>
                <c:formatCode>0</c:formatCode>
                <c:ptCount val="52"/>
                <c:pt idx="0">
                  <c:v>58</c:v>
                </c:pt>
                <c:pt idx="1">
                  <c:v>116</c:v>
                </c:pt>
                <c:pt idx="2">
                  <c:v>179.2</c:v>
                </c:pt>
                <c:pt idx="3">
                  <c:v>239</c:v>
                </c:pt>
                <c:pt idx="4">
                  <c:v>300.39999999999998</c:v>
                </c:pt>
                <c:pt idx="5">
                  <c:v>358.79999999999995</c:v>
                </c:pt>
                <c:pt idx="6">
                  <c:v>423.99999999999994</c:v>
                </c:pt>
                <c:pt idx="7">
                  <c:v>487.39999999999992</c:v>
                </c:pt>
                <c:pt idx="8">
                  <c:v>550.79999999999995</c:v>
                </c:pt>
                <c:pt idx="9">
                  <c:v>612.59999999999991</c:v>
                </c:pt>
                <c:pt idx="10">
                  <c:v>678.19999999999993</c:v>
                </c:pt>
                <c:pt idx="11">
                  <c:v>741.99999999999989</c:v>
                </c:pt>
                <c:pt idx="12">
                  <c:v>798.39999999999986</c:v>
                </c:pt>
                <c:pt idx="13">
                  <c:v>855.19999999999982</c:v>
                </c:pt>
                <c:pt idx="14">
                  <c:v>917.5999999999998</c:v>
                </c:pt>
                <c:pt idx="15">
                  <c:v>976.19999999999982</c:v>
                </c:pt>
                <c:pt idx="16">
                  <c:v>1028.5999999999999</c:v>
                </c:pt>
                <c:pt idx="17">
                  <c:v>1079.5999999999999</c:v>
                </c:pt>
                <c:pt idx="18">
                  <c:v>1136.3999999999999</c:v>
                </c:pt>
                <c:pt idx="19">
                  <c:v>1188.9999999999998</c:v>
                </c:pt>
                <c:pt idx="20">
                  <c:v>1236.3999999999999</c:v>
                </c:pt>
                <c:pt idx="21">
                  <c:v>1285.3999999999999</c:v>
                </c:pt>
                <c:pt idx="22">
                  <c:v>1335.1999999999998</c:v>
                </c:pt>
                <c:pt idx="23">
                  <c:v>1379.7999999999997</c:v>
                </c:pt>
                <c:pt idx="24">
                  <c:v>1428.5999999999997</c:v>
                </c:pt>
                <c:pt idx="25">
                  <c:v>1478.5999999999997</c:v>
                </c:pt>
                <c:pt idx="26">
                  <c:v>1527.1999999999996</c:v>
                </c:pt>
                <c:pt idx="27">
                  <c:v>1576.5999999999997</c:v>
                </c:pt>
                <c:pt idx="28">
                  <c:v>1626.5999999999997</c:v>
                </c:pt>
                <c:pt idx="29">
                  <c:v>1670.7999999999997</c:v>
                </c:pt>
                <c:pt idx="30">
                  <c:v>1724.9999999999998</c:v>
                </c:pt>
                <c:pt idx="31">
                  <c:v>1772.9999999999998</c:v>
                </c:pt>
                <c:pt idx="32">
                  <c:v>1827.1999999999998</c:v>
                </c:pt>
                <c:pt idx="33">
                  <c:v>1874.6</c:v>
                </c:pt>
                <c:pt idx="34">
                  <c:v>1932.1999999999998</c:v>
                </c:pt>
                <c:pt idx="35">
                  <c:v>1978.9999999999998</c:v>
                </c:pt>
                <c:pt idx="36">
                  <c:v>2031.3999999999999</c:v>
                </c:pt>
                <c:pt idx="37">
                  <c:v>2080.1999999999998</c:v>
                </c:pt>
                <c:pt idx="38">
                  <c:v>2131.1999999999998</c:v>
                </c:pt>
                <c:pt idx="39">
                  <c:v>2189.7999999999997</c:v>
                </c:pt>
                <c:pt idx="40">
                  <c:v>2240.7999999999997</c:v>
                </c:pt>
                <c:pt idx="41">
                  <c:v>2292.1999999999998</c:v>
                </c:pt>
                <c:pt idx="42">
                  <c:v>2347.1999999999998</c:v>
                </c:pt>
                <c:pt idx="43">
                  <c:v>2400</c:v>
                </c:pt>
                <c:pt idx="44">
                  <c:v>2454.8000000000002</c:v>
                </c:pt>
                <c:pt idx="45">
                  <c:v>2506.2000000000003</c:v>
                </c:pt>
                <c:pt idx="46">
                  <c:v>2560.2000000000003</c:v>
                </c:pt>
                <c:pt idx="47">
                  <c:v>2613.8000000000002</c:v>
                </c:pt>
                <c:pt idx="48">
                  <c:v>2670.6000000000004</c:v>
                </c:pt>
                <c:pt idx="49">
                  <c:v>2722.8</c:v>
                </c:pt>
                <c:pt idx="50">
                  <c:v>2774.6000000000004</c:v>
                </c:pt>
                <c:pt idx="51">
                  <c:v>2831.2000000000003</c:v>
                </c:pt>
              </c:numCache>
            </c:numRef>
          </c:val>
          <c:smooth val="0"/>
          <c:extLst>
            <c:ext xmlns:c16="http://schemas.microsoft.com/office/drawing/2014/chart" uri="{C3380CC4-5D6E-409C-BE32-E72D297353CC}">
              <c16:uniqueId val="{00000001-E716-4852-B44B-F4271D5BE444}"/>
            </c:ext>
          </c:extLst>
        </c:ser>
        <c:dLbls>
          <c:showLegendKey val="0"/>
          <c:showVal val="0"/>
          <c:showCatName val="0"/>
          <c:showSerName val="0"/>
          <c:showPercent val="0"/>
          <c:showBubbleSize val="0"/>
        </c:dLbls>
        <c:smooth val="0"/>
        <c:axId val="96315264"/>
        <c:axId val="96316800"/>
        <c:extLst/>
      </c:lineChart>
      <c:catAx>
        <c:axId val="96315264"/>
        <c:scaling>
          <c:orientation val="minMax"/>
        </c:scaling>
        <c:delete val="0"/>
        <c:axPos val="b"/>
        <c:numFmt formatCode="General" sourceLinked="1"/>
        <c:majorTickMark val="in"/>
        <c:minorTickMark val="none"/>
        <c:tickLblPos val="nextTo"/>
        <c:spPr>
          <a:ln w="3175">
            <a:solidFill>
              <a:sysClr val="windowText" lastClr="000000"/>
            </a:solidFill>
          </a:ln>
        </c:spPr>
        <c:txPr>
          <a:bodyPr rot="0" vert="horz"/>
          <a:lstStyle/>
          <a:p>
            <a:pPr>
              <a:defRPr sz="1000" b="0" i="0" u="none" strike="noStrike" baseline="0">
                <a:solidFill>
                  <a:srgbClr val="000000"/>
                </a:solidFill>
                <a:latin typeface="Century Gothic"/>
                <a:ea typeface="Century Gothic"/>
                <a:cs typeface="Century Gothic"/>
              </a:defRPr>
            </a:pPr>
            <a:endParaRPr lang="sv-SE"/>
          </a:p>
        </c:txPr>
        <c:crossAx val="96316800"/>
        <c:crosses val="autoZero"/>
        <c:auto val="1"/>
        <c:lblAlgn val="ctr"/>
        <c:lblOffset val="100"/>
        <c:tickLblSkip val="4"/>
        <c:tickMarkSkip val="10"/>
        <c:noMultiLvlLbl val="0"/>
      </c:catAx>
      <c:valAx>
        <c:axId val="96316800"/>
        <c:scaling>
          <c:orientation val="minMax"/>
        </c:scaling>
        <c:delete val="0"/>
        <c:axPos val="l"/>
        <c:majorGridlines>
          <c:spPr>
            <a:ln w="3175">
              <a:solidFill>
                <a:srgbClr val="DAD7CB"/>
              </a:solidFill>
            </a:ln>
          </c:spPr>
        </c:majorGridlines>
        <c:title>
          <c:tx>
            <c:rich>
              <a:bodyPr rot="0" vert="horz"/>
              <a:lstStyle/>
              <a:p>
                <a:pPr algn="ctr">
                  <a:defRPr sz="1000" b="0" i="0" u="none" strike="noStrike" baseline="0">
                    <a:solidFill>
                      <a:srgbClr val="000000"/>
                    </a:solidFill>
                    <a:latin typeface="Century Gothic"/>
                    <a:ea typeface="Century Gothic"/>
                    <a:cs typeface="Century Gothic"/>
                  </a:defRPr>
                </a:pPr>
                <a:r>
                  <a:rPr lang="sv-SE" sz="1000"/>
                  <a:t>Antal</a:t>
                </a:r>
                <a:r>
                  <a:rPr lang="sv-SE" sz="1000" baseline="0"/>
                  <a:t> döda</a:t>
                </a:r>
                <a:endParaRPr lang="sv-SE" sz="1000"/>
              </a:p>
            </c:rich>
          </c:tx>
          <c:layout>
            <c:manualLayout>
              <c:xMode val="edge"/>
              <c:yMode val="edge"/>
              <c:x val="1.0582462906422412E-2"/>
              <c:y val="0.14333969123424789"/>
            </c:manualLayout>
          </c:layout>
          <c:overlay val="0"/>
        </c:title>
        <c:numFmt formatCode="#,##0" sourceLinked="0"/>
        <c:majorTickMark val="none"/>
        <c:minorTickMark val="none"/>
        <c:tickLblPos val="nextTo"/>
        <c:spPr>
          <a:ln w="3175">
            <a:solidFill>
              <a:sysClr val="windowText" lastClr="000000"/>
            </a:solidFill>
          </a:ln>
        </c:spPr>
        <c:txPr>
          <a:bodyPr rot="0" vert="horz"/>
          <a:lstStyle/>
          <a:p>
            <a:pPr>
              <a:defRPr sz="1000" b="0" i="0" u="none" strike="noStrike" baseline="0">
                <a:solidFill>
                  <a:srgbClr val="000000"/>
                </a:solidFill>
                <a:latin typeface="Century Gothic"/>
                <a:ea typeface="Century Gothic"/>
                <a:cs typeface="Century Gothic"/>
              </a:defRPr>
            </a:pPr>
            <a:endParaRPr lang="sv-SE"/>
          </a:p>
        </c:txPr>
        <c:crossAx val="96315264"/>
        <c:crosses val="autoZero"/>
        <c:crossBetween val="between"/>
      </c:valAx>
      <c:spPr>
        <a:solidFill>
          <a:srgbClr val="FFFFFF"/>
        </a:solidFill>
        <a:ln w="3175">
          <a:solidFill>
            <a:sysClr val="windowText" lastClr="000000"/>
          </a:solidFill>
        </a:ln>
      </c:spPr>
    </c:plotArea>
    <c:legend>
      <c:legendPos val="r"/>
      <c:layout>
        <c:manualLayout>
          <c:xMode val="edge"/>
          <c:yMode val="edge"/>
          <c:x val="0.24251766377447437"/>
          <c:y val="0.92155352475184016"/>
          <c:w val="0.72582136179749901"/>
          <c:h val="6.2978078545197963E-2"/>
        </c:manualLayout>
      </c:layout>
      <c:overlay val="0"/>
      <c:txPr>
        <a:bodyPr/>
        <a:lstStyle/>
        <a:p>
          <a:pPr>
            <a:defRPr sz="1000" b="0" i="0" u="none" strike="noStrike" baseline="0">
              <a:solidFill>
                <a:srgbClr val="000000"/>
              </a:solidFill>
              <a:latin typeface="Century Gothic"/>
              <a:ea typeface="Century Gothic"/>
              <a:cs typeface="Century Gothic"/>
            </a:defRPr>
          </a:pPr>
          <a:endParaRPr lang="sv-SE"/>
        </a:p>
      </c:txPr>
    </c:legend>
    <c:plotVisOnly val="1"/>
    <c:dispBlanksAs val="gap"/>
    <c:showDLblsOverMax val="0"/>
  </c:chart>
  <c:spPr>
    <a:ln w="0">
      <a:noFill/>
    </a:ln>
  </c:spPr>
  <c:txPr>
    <a:bodyPr/>
    <a:lstStyle/>
    <a:p>
      <a:pPr>
        <a:defRPr sz="700" b="0" i="0" u="none" strike="noStrike" baseline="0">
          <a:solidFill>
            <a:srgbClr val="000000"/>
          </a:solidFill>
          <a:latin typeface="Century Gothic"/>
          <a:ea typeface="Century Gothic"/>
          <a:cs typeface="Century Gothic"/>
        </a:defRPr>
      </a:pPr>
      <a:endParaRPr lang="sv-SE"/>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[Faktaunderlag i samband med covid-19 Pat i respirator och Antal vtf m inf.xlsx]Pivot Beläggning!Pivottabell1</c:name>
    <c:fmtId val="-1"/>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w="28575" cap="rnd">
            <a:solidFill>
              <a:schemeClr val="accent1"/>
            </a:solidFill>
            <a:round/>
          </a:ln>
          <a:effectLst/>
        </c:spPr>
      </c:pivotFmt>
      <c:pivotFmt>
        <c:idx val="19"/>
        <c:spPr>
          <a:solidFill>
            <a:schemeClr val="accent1"/>
          </a:solidFill>
          <a:ln w="28575" cap="rnd">
            <a:solidFill>
              <a:schemeClr val="accent1"/>
            </a:solidFill>
            <a:round/>
          </a:ln>
          <a:effectLst/>
        </c:spPr>
      </c:pivotFmt>
      <c:pivotFmt>
        <c:idx val="20"/>
        <c:spPr>
          <a:solidFill>
            <a:schemeClr val="accent1"/>
          </a:solidFill>
          <a:ln w="28575" cap="rnd">
            <a:solidFill>
              <a:schemeClr val="accent1"/>
            </a:solidFill>
            <a:round/>
          </a:ln>
          <a:effectLst/>
        </c:spPr>
      </c:pivotFmt>
      <c:pivotFmt>
        <c:idx val="21"/>
        <c:spPr>
          <a:solidFill>
            <a:schemeClr val="accent1"/>
          </a:solidFill>
          <a:ln w="28575" cap="rnd">
            <a:solidFill>
              <a:schemeClr val="accent1"/>
            </a:solidFill>
            <a:round/>
          </a:ln>
          <a:effectLst/>
        </c:spP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w="28575" cap="rnd">
            <a:solidFill>
              <a:schemeClr val="accent1"/>
            </a:solidFill>
            <a:round/>
          </a:ln>
          <a:effectLst/>
        </c:spP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pivotFmt>
      <c:pivotFmt>
        <c:idx val="37"/>
        <c:spPr>
          <a:solidFill>
            <a:schemeClr val="accent1"/>
          </a:solidFill>
          <a:ln>
            <a:noFill/>
          </a:ln>
          <a:effectLst/>
        </c:spPr>
        <c:marker>
          <c:symbol val="none"/>
        </c:marker>
      </c:pivotFmt>
      <c:pivotFmt>
        <c:idx val="38"/>
        <c:marker>
          <c:symbol val="none"/>
        </c:marker>
      </c:pivotFmt>
      <c:pivotFmt>
        <c:idx val="39"/>
        <c:spPr>
          <a:solidFill>
            <a:schemeClr val="accent1"/>
          </a:solidFill>
          <a:ln w="28575" cap="rnd">
            <a:solidFill>
              <a:schemeClr val="accent1"/>
            </a:solidFill>
            <a:round/>
          </a:ln>
          <a:effectLst/>
        </c:spP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4">
                <a:lumMod val="40000"/>
                <a:lumOff val="60000"/>
              </a:schemeClr>
            </a:solidFill>
            <a:round/>
          </a:ln>
          <a:effectLst/>
        </c:spPr>
        <c:marker>
          <c:symbol val="none"/>
        </c:marker>
      </c:pivotFmt>
      <c:pivotFmt>
        <c:idx val="47"/>
        <c:spPr>
          <a:solidFill>
            <a:schemeClr val="accent1"/>
          </a:solidFill>
          <a:ln w="28575" cap="rnd">
            <a:solidFill>
              <a:schemeClr val="accent4">
                <a:lumMod val="40000"/>
                <a:lumOff val="60000"/>
              </a:schemeClr>
            </a:solidFill>
            <a:round/>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4">
                <a:lumMod val="40000"/>
                <a:lumOff val="60000"/>
              </a:schemeClr>
            </a:solidFill>
            <a:round/>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4">
                <a:lumMod val="40000"/>
                <a:lumOff val="60000"/>
              </a:schemeClr>
            </a:solidFill>
            <a:round/>
          </a:ln>
          <a:effectLst/>
        </c:spPr>
        <c:marker>
          <c:symbol val="none"/>
        </c:marker>
      </c:pivotFmt>
    </c:pivotFmts>
    <c:plotArea>
      <c:layout/>
      <c:barChart>
        <c:barDir val="col"/>
        <c:grouping val="clustered"/>
        <c:varyColors val="0"/>
        <c:ser>
          <c:idx val="0"/>
          <c:order val="0"/>
          <c:tx>
            <c:strRef>
              <c:f>'Pivot Beläggning'!$T$4</c:f>
              <c:strCache>
                <c:ptCount val="1"/>
                <c:pt idx="0">
                  <c:v> Antal disponibla vårdplatser</c:v>
                </c:pt>
              </c:strCache>
            </c:strRef>
          </c:tx>
          <c:spPr>
            <a:solidFill>
              <a:schemeClr val="accent1"/>
            </a:solidFill>
            <a:ln>
              <a:noFill/>
            </a:ln>
            <a:effectLst/>
          </c:spPr>
          <c:invertIfNegative val="0"/>
          <c:cat>
            <c:strRef>
              <c:f>'Pivot Beläggning'!$S$5:$S$80</c:f>
              <c:strCache>
                <c:ptCount val="75"/>
                <c:pt idx="0">
                  <c:v>2020-03-20</c:v>
                </c:pt>
                <c:pt idx="1">
                  <c:v>2020-03-21</c:v>
                </c:pt>
                <c:pt idx="2">
                  <c:v>2020-03-22</c:v>
                </c:pt>
                <c:pt idx="3">
                  <c:v>2020-03-23</c:v>
                </c:pt>
                <c:pt idx="4">
                  <c:v>2020-03-24</c:v>
                </c:pt>
                <c:pt idx="5">
                  <c:v>2020-03-25</c:v>
                </c:pt>
                <c:pt idx="6">
                  <c:v>2020-03-26</c:v>
                </c:pt>
                <c:pt idx="7">
                  <c:v>2020-03-27</c:v>
                </c:pt>
                <c:pt idx="8">
                  <c:v>2020-03-28</c:v>
                </c:pt>
                <c:pt idx="9">
                  <c:v>2020-03-29</c:v>
                </c:pt>
                <c:pt idx="10">
                  <c:v>2020-03-30</c:v>
                </c:pt>
                <c:pt idx="11">
                  <c:v>2020-03-31</c:v>
                </c:pt>
                <c:pt idx="12">
                  <c:v>2020-04-01</c:v>
                </c:pt>
                <c:pt idx="13">
                  <c:v>2020-04-02</c:v>
                </c:pt>
                <c:pt idx="14">
                  <c:v>2020-04-03</c:v>
                </c:pt>
                <c:pt idx="15">
                  <c:v>2020-04-04</c:v>
                </c:pt>
                <c:pt idx="16">
                  <c:v>2020-04-05</c:v>
                </c:pt>
                <c:pt idx="17">
                  <c:v>2020-04-06</c:v>
                </c:pt>
                <c:pt idx="18">
                  <c:v>2020-04-07</c:v>
                </c:pt>
                <c:pt idx="19">
                  <c:v>2020-04-08</c:v>
                </c:pt>
                <c:pt idx="20">
                  <c:v>2020-04-09</c:v>
                </c:pt>
                <c:pt idx="21">
                  <c:v>2020-04-10</c:v>
                </c:pt>
                <c:pt idx="22">
                  <c:v>2020-04-11</c:v>
                </c:pt>
                <c:pt idx="23">
                  <c:v>2020-04-12</c:v>
                </c:pt>
                <c:pt idx="24">
                  <c:v>2020-04-13</c:v>
                </c:pt>
                <c:pt idx="25">
                  <c:v>2020-04-14</c:v>
                </c:pt>
                <c:pt idx="26">
                  <c:v>2020-04-15</c:v>
                </c:pt>
                <c:pt idx="27">
                  <c:v>2020-04-16</c:v>
                </c:pt>
                <c:pt idx="28">
                  <c:v>2020-04-17</c:v>
                </c:pt>
                <c:pt idx="29">
                  <c:v>2020-04-18</c:v>
                </c:pt>
                <c:pt idx="30">
                  <c:v>2020-04-19</c:v>
                </c:pt>
                <c:pt idx="31">
                  <c:v>2020-04-20</c:v>
                </c:pt>
                <c:pt idx="32">
                  <c:v>2020-04-21</c:v>
                </c:pt>
                <c:pt idx="33">
                  <c:v>2020-04-22</c:v>
                </c:pt>
                <c:pt idx="34">
                  <c:v>2020-04-23</c:v>
                </c:pt>
                <c:pt idx="35">
                  <c:v>2020-04-24</c:v>
                </c:pt>
                <c:pt idx="36">
                  <c:v>2020-04-25</c:v>
                </c:pt>
                <c:pt idx="37">
                  <c:v>2020-04-26</c:v>
                </c:pt>
                <c:pt idx="38">
                  <c:v>2020-04-27</c:v>
                </c:pt>
                <c:pt idx="39">
                  <c:v>2020-04-28</c:v>
                </c:pt>
                <c:pt idx="40">
                  <c:v>2020-04-29</c:v>
                </c:pt>
                <c:pt idx="41">
                  <c:v>2020-04-30</c:v>
                </c:pt>
                <c:pt idx="42">
                  <c:v>2020-05-01</c:v>
                </c:pt>
                <c:pt idx="43">
                  <c:v>2020-05-02</c:v>
                </c:pt>
                <c:pt idx="44">
                  <c:v>2020-05-03</c:v>
                </c:pt>
                <c:pt idx="45">
                  <c:v>2020-05-04</c:v>
                </c:pt>
                <c:pt idx="46">
                  <c:v>2020-05-05</c:v>
                </c:pt>
                <c:pt idx="47">
                  <c:v>2020-05-06</c:v>
                </c:pt>
                <c:pt idx="48">
                  <c:v>2020-05-07</c:v>
                </c:pt>
                <c:pt idx="49">
                  <c:v>2020-05-08</c:v>
                </c:pt>
                <c:pt idx="50">
                  <c:v>2020-05-09</c:v>
                </c:pt>
                <c:pt idx="51">
                  <c:v>2020-05-10</c:v>
                </c:pt>
                <c:pt idx="52">
                  <c:v>2020-05-11</c:v>
                </c:pt>
                <c:pt idx="53">
                  <c:v>2020-05-12</c:v>
                </c:pt>
                <c:pt idx="54">
                  <c:v>2020-05-13</c:v>
                </c:pt>
                <c:pt idx="55">
                  <c:v>2020-05-14</c:v>
                </c:pt>
                <c:pt idx="56">
                  <c:v>2020-05-15</c:v>
                </c:pt>
                <c:pt idx="57">
                  <c:v>2020-05-16</c:v>
                </c:pt>
                <c:pt idx="58">
                  <c:v>2020-05-17</c:v>
                </c:pt>
                <c:pt idx="59">
                  <c:v>2020-05-18</c:v>
                </c:pt>
                <c:pt idx="60">
                  <c:v>2020-05-19</c:v>
                </c:pt>
                <c:pt idx="61">
                  <c:v>2020-05-20</c:v>
                </c:pt>
                <c:pt idx="62">
                  <c:v>2020-05-21</c:v>
                </c:pt>
                <c:pt idx="63">
                  <c:v>2020-05-22</c:v>
                </c:pt>
                <c:pt idx="64">
                  <c:v>2020-05-23</c:v>
                </c:pt>
                <c:pt idx="65">
                  <c:v>2020-05-24</c:v>
                </c:pt>
                <c:pt idx="66">
                  <c:v>2020-05-25</c:v>
                </c:pt>
                <c:pt idx="67">
                  <c:v>2020-05-26</c:v>
                </c:pt>
                <c:pt idx="68">
                  <c:v>2020-05-27</c:v>
                </c:pt>
                <c:pt idx="69">
                  <c:v>2020-05-28</c:v>
                </c:pt>
                <c:pt idx="70">
                  <c:v>2020-05-29</c:v>
                </c:pt>
                <c:pt idx="71">
                  <c:v>2020-05-30</c:v>
                </c:pt>
                <c:pt idx="72">
                  <c:v>2020-05-31</c:v>
                </c:pt>
                <c:pt idx="73">
                  <c:v>2020-06-01</c:v>
                </c:pt>
                <c:pt idx="74">
                  <c:v>2020-06-02</c:v>
                </c:pt>
              </c:strCache>
            </c:strRef>
          </c:cat>
          <c:val>
            <c:numRef>
              <c:f>'Pivot Beläggning'!$T$5:$T$80</c:f>
              <c:numCache>
                <c:formatCode>General</c:formatCode>
                <c:ptCount val="75"/>
                <c:pt idx="0">
                  <c:v>45</c:v>
                </c:pt>
                <c:pt idx="1">
                  <c:v>45</c:v>
                </c:pt>
                <c:pt idx="2">
                  <c:v>45</c:v>
                </c:pt>
                <c:pt idx="3">
                  <c:v>45</c:v>
                </c:pt>
                <c:pt idx="4">
                  <c:v>51</c:v>
                </c:pt>
                <c:pt idx="5">
                  <c:v>51</c:v>
                </c:pt>
                <c:pt idx="6">
                  <c:v>51</c:v>
                </c:pt>
                <c:pt idx="7">
                  <c:v>51</c:v>
                </c:pt>
                <c:pt idx="8">
                  <c:v>51</c:v>
                </c:pt>
                <c:pt idx="9">
                  <c:v>51</c:v>
                </c:pt>
                <c:pt idx="10">
                  <c:v>51</c:v>
                </c:pt>
                <c:pt idx="11">
                  <c:v>53</c:v>
                </c:pt>
                <c:pt idx="12">
                  <c:v>75</c:v>
                </c:pt>
                <c:pt idx="13">
                  <c:v>76</c:v>
                </c:pt>
                <c:pt idx="14">
                  <c:v>76</c:v>
                </c:pt>
                <c:pt idx="15">
                  <c:v>78</c:v>
                </c:pt>
                <c:pt idx="16">
                  <c:v>78</c:v>
                </c:pt>
                <c:pt idx="17">
                  <c:v>86</c:v>
                </c:pt>
                <c:pt idx="18">
                  <c:v>86</c:v>
                </c:pt>
                <c:pt idx="19">
                  <c:v>86</c:v>
                </c:pt>
                <c:pt idx="20">
                  <c:v>86</c:v>
                </c:pt>
                <c:pt idx="21">
                  <c:v>92</c:v>
                </c:pt>
                <c:pt idx="22">
                  <c:v>92</c:v>
                </c:pt>
                <c:pt idx="23">
                  <c:v>92</c:v>
                </c:pt>
                <c:pt idx="24">
                  <c:v>90</c:v>
                </c:pt>
                <c:pt idx="25">
                  <c:v>92</c:v>
                </c:pt>
                <c:pt idx="26">
                  <c:v>92</c:v>
                </c:pt>
                <c:pt idx="27">
                  <c:v>96</c:v>
                </c:pt>
                <c:pt idx="28">
                  <c:v>96</c:v>
                </c:pt>
                <c:pt idx="29">
                  <c:v>96</c:v>
                </c:pt>
                <c:pt idx="30">
                  <c:v>96</c:v>
                </c:pt>
                <c:pt idx="31">
                  <c:v>96</c:v>
                </c:pt>
                <c:pt idx="32">
                  <c:v>96</c:v>
                </c:pt>
                <c:pt idx="33">
                  <c:v>96</c:v>
                </c:pt>
                <c:pt idx="34">
                  <c:v>97</c:v>
                </c:pt>
                <c:pt idx="35">
                  <c:v>98</c:v>
                </c:pt>
                <c:pt idx="36">
                  <c:v>98</c:v>
                </c:pt>
                <c:pt idx="37">
                  <c:v>98</c:v>
                </c:pt>
                <c:pt idx="38">
                  <c:v>98</c:v>
                </c:pt>
                <c:pt idx="39">
                  <c:v>98</c:v>
                </c:pt>
                <c:pt idx="40">
                  <c:v>98</c:v>
                </c:pt>
                <c:pt idx="41">
                  <c:v>94</c:v>
                </c:pt>
                <c:pt idx="42">
                  <c:v>94</c:v>
                </c:pt>
                <c:pt idx="43">
                  <c:v>94</c:v>
                </c:pt>
                <c:pt idx="44">
                  <c:v>94</c:v>
                </c:pt>
                <c:pt idx="45">
                  <c:v>100</c:v>
                </c:pt>
                <c:pt idx="46">
                  <c:v>93</c:v>
                </c:pt>
                <c:pt idx="47">
                  <c:v>93</c:v>
                </c:pt>
                <c:pt idx="48">
                  <c:v>93</c:v>
                </c:pt>
                <c:pt idx="49">
                  <c:v>93</c:v>
                </c:pt>
                <c:pt idx="50">
                  <c:v>93</c:v>
                </c:pt>
                <c:pt idx="51">
                  <c:v>93</c:v>
                </c:pt>
                <c:pt idx="52">
                  <c:v>90</c:v>
                </c:pt>
                <c:pt idx="53">
                  <c:v>90</c:v>
                </c:pt>
                <c:pt idx="54">
                  <c:v>90</c:v>
                </c:pt>
                <c:pt idx="55">
                  <c:v>90</c:v>
                </c:pt>
                <c:pt idx="56">
                  <c:v>90</c:v>
                </c:pt>
                <c:pt idx="57">
                  <c:v>90</c:v>
                </c:pt>
                <c:pt idx="58">
                  <c:v>90</c:v>
                </c:pt>
                <c:pt idx="59">
                  <c:v>90</c:v>
                </c:pt>
                <c:pt idx="60">
                  <c:v>90</c:v>
                </c:pt>
                <c:pt idx="61">
                  <c:v>91</c:v>
                </c:pt>
                <c:pt idx="62">
                  <c:v>91</c:v>
                </c:pt>
                <c:pt idx="63">
                  <c:v>91</c:v>
                </c:pt>
                <c:pt idx="64">
                  <c:v>91</c:v>
                </c:pt>
                <c:pt idx="65">
                  <c:v>91</c:v>
                </c:pt>
                <c:pt idx="66">
                  <c:v>91</c:v>
                </c:pt>
                <c:pt idx="67">
                  <c:v>91</c:v>
                </c:pt>
                <c:pt idx="68">
                  <c:v>91</c:v>
                </c:pt>
                <c:pt idx="69">
                  <c:v>91</c:v>
                </c:pt>
                <c:pt idx="70">
                  <c:v>91</c:v>
                </c:pt>
                <c:pt idx="71">
                  <c:v>91</c:v>
                </c:pt>
                <c:pt idx="72">
                  <c:v>91</c:v>
                </c:pt>
                <c:pt idx="73">
                  <c:v>82</c:v>
                </c:pt>
                <c:pt idx="74">
                  <c:v>82</c:v>
                </c:pt>
              </c:numCache>
            </c:numRef>
          </c:val>
          <c:extLst>
            <c:ext xmlns:c16="http://schemas.microsoft.com/office/drawing/2014/chart" uri="{C3380CC4-5D6E-409C-BE32-E72D297353CC}">
              <c16:uniqueId val="{00000000-ABB5-4B31-BB1D-A8B53CC4A312}"/>
            </c:ext>
          </c:extLst>
        </c:ser>
        <c:ser>
          <c:idx val="1"/>
          <c:order val="1"/>
          <c:tx>
            <c:strRef>
              <c:f>'Pivot Beläggning'!$U$4</c:f>
              <c:strCache>
                <c:ptCount val="1"/>
                <c:pt idx="0">
                  <c:v> Antal inneliggande kl 09</c:v>
                </c:pt>
              </c:strCache>
            </c:strRef>
          </c:tx>
          <c:spPr>
            <a:solidFill>
              <a:schemeClr val="accent2"/>
            </a:solidFill>
            <a:ln>
              <a:noFill/>
            </a:ln>
            <a:effectLst/>
          </c:spPr>
          <c:invertIfNegative val="0"/>
          <c:cat>
            <c:strRef>
              <c:f>'Pivot Beläggning'!$S$5:$S$80</c:f>
              <c:strCache>
                <c:ptCount val="75"/>
                <c:pt idx="0">
                  <c:v>2020-03-20</c:v>
                </c:pt>
                <c:pt idx="1">
                  <c:v>2020-03-21</c:v>
                </c:pt>
                <c:pt idx="2">
                  <c:v>2020-03-22</c:v>
                </c:pt>
                <c:pt idx="3">
                  <c:v>2020-03-23</c:v>
                </c:pt>
                <c:pt idx="4">
                  <c:v>2020-03-24</c:v>
                </c:pt>
                <c:pt idx="5">
                  <c:v>2020-03-25</c:v>
                </c:pt>
                <c:pt idx="6">
                  <c:v>2020-03-26</c:v>
                </c:pt>
                <c:pt idx="7">
                  <c:v>2020-03-27</c:v>
                </c:pt>
                <c:pt idx="8">
                  <c:v>2020-03-28</c:v>
                </c:pt>
                <c:pt idx="9">
                  <c:v>2020-03-29</c:v>
                </c:pt>
                <c:pt idx="10">
                  <c:v>2020-03-30</c:v>
                </c:pt>
                <c:pt idx="11">
                  <c:v>2020-03-31</c:v>
                </c:pt>
                <c:pt idx="12">
                  <c:v>2020-04-01</c:v>
                </c:pt>
                <c:pt idx="13">
                  <c:v>2020-04-02</c:v>
                </c:pt>
                <c:pt idx="14">
                  <c:v>2020-04-03</c:v>
                </c:pt>
                <c:pt idx="15">
                  <c:v>2020-04-04</c:v>
                </c:pt>
                <c:pt idx="16">
                  <c:v>2020-04-05</c:v>
                </c:pt>
                <c:pt idx="17">
                  <c:v>2020-04-06</c:v>
                </c:pt>
                <c:pt idx="18">
                  <c:v>2020-04-07</c:v>
                </c:pt>
                <c:pt idx="19">
                  <c:v>2020-04-08</c:v>
                </c:pt>
                <c:pt idx="20">
                  <c:v>2020-04-09</c:v>
                </c:pt>
                <c:pt idx="21">
                  <c:v>2020-04-10</c:v>
                </c:pt>
                <c:pt idx="22">
                  <c:v>2020-04-11</c:v>
                </c:pt>
                <c:pt idx="23">
                  <c:v>2020-04-12</c:v>
                </c:pt>
                <c:pt idx="24">
                  <c:v>2020-04-13</c:v>
                </c:pt>
                <c:pt idx="25">
                  <c:v>2020-04-14</c:v>
                </c:pt>
                <c:pt idx="26">
                  <c:v>2020-04-15</c:v>
                </c:pt>
                <c:pt idx="27">
                  <c:v>2020-04-16</c:v>
                </c:pt>
                <c:pt idx="28">
                  <c:v>2020-04-17</c:v>
                </c:pt>
                <c:pt idx="29">
                  <c:v>2020-04-18</c:v>
                </c:pt>
                <c:pt idx="30">
                  <c:v>2020-04-19</c:v>
                </c:pt>
                <c:pt idx="31">
                  <c:v>2020-04-20</c:v>
                </c:pt>
                <c:pt idx="32">
                  <c:v>2020-04-21</c:v>
                </c:pt>
                <c:pt idx="33">
                  <c:v>2020-04-22</c:v>
                </c:pt>
                <c:pt idx="34">
                  <c:v>2020-04-23</c:v>
                </c:pt>
                <c:pt idx="35">
                  <c:v>2020-04-24</c:v>
                </c:pt>
                <c:pt idx="36">
                  <c:v>2020-04-25</c:v>
                </c:pt>
                <c:pt idx="37">
                  <c:v>2020-04-26</c:v>
                </c:pt>
                <c:pt idx="38">
                  <c:v>2020-04-27</c:v>
                </c:pt>
                <c:pt idx="39">
                  <c:v>2020-04-28</c:v>
                </c:pt>
                <c:pt idx="40">
                  <c:v>2020-04-29</c:v>
                </c:pt>
                <c:pt idx="41">
                  <c:v>2020-04-30</c:v>
                </c:pt>
                <c:pt idx="42">
                  <c:v>2020-05-01</c:v>
                </c:pt>
                <c:pt idx="43">
                  <c:v>2020-05-02</c:v>
                </c:pt>
                <c:pt idx="44">
                  <c:v>2020-05-03</c:v>
                </c:pt>
                <c:pt idx="45">
                  <c:v>2020-05-04</c:v>
                </c:pt>
                <c:pt idx="46">
                  <c:v>2020-05-05</c:v>
                </c:pt>
                <c:pt idx="47">
                  <c:v>2020-05-06</c:v>
                </c:pt>
                <c:pt idx="48">
                  <c:v>2020-05-07</c:v>
                </c:pt>
                <c:pt idx="49">
                  <c:v>2020-05-08</c:v>
                </c:pt>
                <c:pt idx="50">
                  <c:v>2020-05-09</c:v>
                </c:pt>
                <c:pt idx="51">
                  <c:v>2020-05-10</c:v>
                </c:pt>
                <c:pt idx="52">
                  <c:v>2020-05-11</c:v>
                </c:pt>
                <c:pt idx="53">
                  <c:v>2020-05-12</c:v>
                </c:pt>
                <c:pt idx="54">
                  <c:v>2020-05-13</c:v>
                </c:pt>
                <c:pt idx="55">
                  <c:v>2020-05-14</c:v>
                </c:pt>
                <c:pt idx="56">
                  <c:v>2020-05-15</c:v>
                </c:pt>
                <c:pt idx="57">
                  <c:v>2020-05-16</c:v>
                </c:pt>
                <c:pt idx="58">
                  <c:v>2020-05-17</c:v>
                </c:pt>
                <c:pt idx="59">
                  <c:v>2020-05-18</c:v>
                </c:pt>
                <c:pt idx="60">
                  <c:v>2020-05-19</c:v>
                </c:pt>
                <c:pt idx="61">
                  <c:v>2020-05-20</c:v>
                </c:pt>
                <c:pt idx="62">
                  <c:v>2020-05-21</c:v>
                </c:pt>
                <c:pt idx="63">
                  <c:v>2020-05-22</c:v>
                </c:pt>
                <c:pt idx="64">
                  <c:v>2020-05-23</c:v>
                </c:pt>
                <c:pt idx="65">
                  <c:v>2020-05-24</c:v>
                </c:pt>
                <c:pt idx="66">
                  <c:v>2020-05-25</c:v>
                </c:pt>
                <c:pt idx="67">
                  <c:v>2020-05-26</c:v>
                </c:pt>
                <c:pt idx="68">
                  <c:v>2020-05-27</c:v>
                </c:pt>
                <c:pt idx="69">
                  <c:v>2020-05-28</c:v>
                </c:pt>
                <c:pt idx="70">
                  <c:v>2020-05-29</c:v>
                </c:pt>
                <c:pt idx="71">
                  <c:v>2020-05-30</c:v>
                </c:pt>
                <c:pt idx="72">
                  <c:v>2020-05-31</c:v>
                </c:pt>
                <c:pt idx="73">
                  <c:v>2020-06-01</c:v>
                </c:pt>
                <c:pt idx="74">
                  <c:v>2020-06-02</c:v>
                </c:pt>
              </c:strCache>
            </c:strRef>
          </c:cat>
          <c:val>
            <c:numRef>
              <c:f>'Pivot Beläggning'!$U$5:$U$80</c:f>
              <c:numCache>
                <c:formatCode>General</c:formatCode>
                <c:ptCount val="75"/>
                <c:pt idx="0">
                  <c:v>30</c:v>
                </c:pt>
                <c:pt idx="1">
                  <c:v>31</c:v>
                </c:pt>
                <c:pt idx="2">
                  <c:v>25</c:v>
                </c:pt>
                <c:pt idx="3">
                  <c:v>34</c:v>
                </c:pt>
                <c:pt idx="4">
                  <c:v>33</c:v>
                </c:pt>
                <c:pt idx="5">
                  <c:v>34</c:v>
                </c:pt>
                <c:pt idx="6">
                  <c:v>36</c:v>
                </c:pt>
                <c:pt idx="7">
                  <c:v>37</c:v>
                </c:pt>
                <c:pt idx="8">
                  <c:v>36</c:v>
                </c:pt>
                <c:pt idx="9">
                  <c:v>38</c:v>
                </c:pt>
                <c:pt idx="10">
                  <c:v>37</c:v>
                </c:pt>
                <c:pt idx="11">
                  <c:v>52</c:v>
                </c:pt>
                <c:pt idx="12">
                  <c:v>49</c:v>
                </c:pt>
                <c:pt idx="13">
                  <c:v>43</c:v>
                </c:pt>
                <c:pt idx="14">
                  <c:v>49</c:v>
                </c:pt>
                <c:pt idx="15">
                  <c:v>48</c:v>
                </c:pt>
                <c:pt idx="16">
                  <c:v>38</c:v>
                </c:pt>
                <c:pt idx="17">
                  <c:v>38</c:v>
                </c:pt>
                <c:pt idx="18">
                  <c:v>41</c:v>
                </c:pt>
                <c:pt idx="19">
                  <c:v>52</c:v>
                </c:pt>
                <c:pt idx="20">
                  <c:v>50</c:v>
                </c:pt>
                <c:pt idx="21">
                  <c:v>46</c:v>
                </c:pt>
                <c:pt idx="22">
                  <c:v>54</c:v>
                </c:pt>
                <c:pt idx="23">
                  <c:v>49</c:v>
                </c:pt>
                <c:pt idx="24">
                  <c:v>56</c:v>
                </c:pt>
                <c:pt idx="25">
                  <c:v>49</c:v>
                </c:pt>
                <c:pt idx="26">
                  <c:v>61</c:v>
                </c:pt>
                <c:pt idx="27">
                  <c:v>61</c:v>
                </c:pt>
                <c:pt idx="28">
                  <c:v>59</c:v>
                </c:pt>
                <c:pt idx="29">
                  <c:v>55</c:v>
                </c:pt>
                <c:pt idx="30">
                  <c:v>53</c:v>
                </c:pt>
                <c:pt idx="31">
                  <c:v>56</c:v>
                </c:pt>
                <c:pt idx="32">
                  <c:v>59</c:v>
                </c:pt>
                <c:pt idx="33">
                  <c:v>62</c:v>
                </c:pt>
                <c:pt idx="34">
                  <c:v>54</c:v>
                </c:pt>
                <c:pt idx="35">
                  <c:v>58</c:v>
                </c:pt>
                <c:pt idx="36">
                  <c:v>46</c:v>
                </c:pt>
                <c:pt idx="37">
                  <c:v>53</c:v>
                </c:pt>
                <c:pt idx="38">
                  <c:v>55</c:v>
                </c:pt>
                <c:pt idx="39">
                  <c:v>56</c:v>
                </c:pt>
                <c:pt idx="40">
                  <c:v>49</c:v>
                </c:pt>
                <c:pt idx="41">
                  <c:v>50</c:v>
                </c:pt>
                <c:pt idx="42">
                  <c:v>41</c:v>
                </c:pt>
                <c:pt idx="43">
                  <c:v>52</c:v>
                </c:pt>
                <c:pt idx="44">
                  <c:v>46</c:v>
                </c:pt>
                <c:pt idx="45">
                  <c:v>50</c:v>
                </c:pt>
                <c:pt idx="46">
                  <c:v>45</c:v>
                </c:pt>
                <c:pt idx="47">
                  <c:v>54</c:v>
                </c:pt>
                <c:pt idx="48">
                  <c:v>67</c:v>
                </c:pt>
                <c:pt idx="49">
                  <c:v>65</c:v>
                </c:pt>
                <c:pt idx="50">
                  <c:v>51</c:v>
                </c:pt>
                <c:pt idx="51">
                  <c:v>51</c:v>
                </c:pt>
                <c:pt idx="52">
                  <c:v>58</c:v>
                </c:pt>
                <c:pt idx="53">
                  <c:v>54</c:v>
                </c:pt>
                <c:pt idx="54">
                  <c:v>58</c:v>
                </c:pt>
                <c:pt idx="55">
                  <c:v>51</c:v>
                </c:pt>
                <c:pt idx="56">
                  <c:v>56</c:v>
                </c:pt>
                <c:pt idx="57">
                  <c:v>55</c:v>
                </c:pt>
                <c:pt idx="58">
                  <c:v>62</c:v>
                </c:pt>
                <c:pt idx="59">
                  <c:v>49</c:v>
                </c:pt>
                <c:pt idx="60">
                  <c:v>47</c:v>
                </c:pt>
                <c:pt idx="61">
                  <c:v>46</c:v>
                </c:pt>
                <c:pt idx="62">
                  <c:v>40</c:v>
                </c:pt>
                <c:pt idx="63">
                  <c:v>46</c:v>
                </c:pt>
                <c:pt idx="64">
                  <c:v>44</c:v>
                </c:pt>
                <c:pt idx="65">
                  <c:v>45</c:v>
                </c:pt>
                <c:pt idx="66">
                  <c:v>44</c:v>
                </c:pt>
                <c:pt idx="67">
                  <c:v>46</c:v>
                </c:pt>
                <c:pt idx="68">
                  <c:v>49</c:v>
                </c:pt>
                <c:pt idx="69">
                  <c:v>49</c:v>
                </c:pt>
                <c:pt idx="70">
                  <c:v>42</c:v>
                </c:pt>
                <c:pt idx="71">
                  <c:v>33</c:v>
                </c:pt>
                <c:pt idx="72">
                  <c:v>36</c:v>
                </c:pt>
                <c:pt idx="73">
                  <c:v>37</c:v>
                </c:pt>
                <c:pt idx="74">
                  <c:v>46</c:v>
                </c:pt>
              </c:numCache>
            </c:numRef>
          </c:val>
          <c:extLst>
            <c:ext xmlns:c16="http://schemas.microsoft.com/office/drawing/2014/chart" uri="{C3380CC4-5D6E-409C-BE32-E72D297353CC}">
              <c16:uniqueId val="{00000001-ABB5-4B31-BB1D-A8B53CC4A312}"/>
            </c:ext>
          </c:extLst>
        </c:ser>
        <c:dLbls>
          <c:showLegendKey val="0"/>
          <c:showVal val="0"/>
          <c:showCatName val="0"/>
          <c:showSerName val="0"/>
          <c:showPercent val="0"/>
          <c:showBubbleSize val="0"/>
        </c:dLbls>
        <c:gapWidth val="219"/>
        <c:axId val="614048488"/>
        <c:axId val="614052424"/>
      </c:barChart>
      <c:lineChart>
        <c:grouping val="standard"/>
        <c:varyColors val="0"/>
        <c:ser>
          <c:idx val="2"/>
          <c:order val="2"/>
          <c:tx>
            <c:strRef>
              <c:f>'Pivot Beläggning'!$V$4</c:f>
              <c:strCache>
                <c:ptCount val="1"/>
                <c:pt idx="0">
                  <c:v> Antal vårdplatser i Epidemiplan C</c:v>
                </c:pt>
              </c:strCache>
            </c:strRef>
          </c:tx>
          <c:spPr>
            <a:ln w="28575" cap="rnd">
              <a:solidFill>
                <a:schemeClr val="accent3"/>
              </a:solidFill>
              <a:round/>
            </a:ln>
            <a:effectLst/>
          </c:spPr>
          <c:marker>
            <c:symbol val="none"/>
          </c:marker>
          <c:cat>
            <c:strRef>
              <c:f>'Pivot Beläggning'!$S$5:$S$80</c:f>
              <c:strCache>
                <c:ptCount val="75"/>
                <c:pt idx="0">
                  <c:v>2020-03-20</c:v>
                </c:pt>
                <c:pt idx="1">
                  <c:v>2020-03-21</c:v>
                </c:pt>
                <c:pt idx="2">
                  <c:v>2020-03-22</c:v>
                </c:pt>
                <c:pt idx="3">
                  <c:v>2020-03-23</c:v>
                </c:pt>
                <c:pt idx="4">
                  <c:v>2020-03-24</c:v>
                </c:pt>
                <c:pt idx="5">
                  <c:v>2020-03-25</c:v>
                </c:pt>
                <c:pt idx="6">
                  <c:v>2020-03-26</c:v>
                </c:pt>
                <c:pt idx="7">
                  <c:v>2020-03-27</c:v>
                </c:pt>
                <c:pt idx="8">
                  <c:v>2020-03-28</c:v>
                </c:pt>
                <c:pt idx="9">
                  <c:v>2020-03-29</c:v>
                </c:pt>
                <c:pt idx="10">
                  <c:v>2020-03-30</c:v>
                </c:pt>
                <c:pt idx="11">
                  <c:v>2020-03-31</c:v>
                </c:pt>
                <c:pt idx="12">
                  <c:v>2020-04-01</c:v>
                </c:pt>
                <c:pt idx="13">
                  <c:v>2020-04-02</c:v>
                </c:pt>
                <c:pt idx="14">
                  <c:v>2020-04-03</c:v>
                </c:pt>
                <c:pt idx="15">
                  <c:v>2020-04-04</c:v>
                </c:pt>
                <c:pt idx="16">
                  <c:v>2020-04-05</c:v>
                </c:pt>
                <c:pt idx="17">
                  <c:v>2020-04-06</c:v>
                </c:pt>
                <c:pt idx="18">
                  <c:v>2020-04-07</c:v>
                </c:pt>
                <c:pt idx="19">
                  <c:v>2020-04-08</c:v>
                </c:pt>
                <c:pt idx="20">
                  <c:v>2020-04-09</c:v>
                </c:pt>
                <c:pt idx="21">
                  <c:v>2020-04-10</c:v>
                </c:pt>
                <c:pt idx="22">
                  <c:v>2020-04-11</c:v>
                </c:pt>
                <c:pt idx="23">
                  <c:v>2020-04-12</c:v>
                </c:pt>
                <c:pt idx="24">
                  <c:v>2020-04-13</c:v>
                </c:pt>
                <c:pt idx="25">
                  <c:v>2020-04-14</c:v>
                </c:pt>
                <c:pt idx="26">
                  <c:v>2020-04-15</c:v>
                </c:pt>
                <c:pt idx="27">
                  <c:v>2020-04-16</c:v>
                </c:pt>
                <c:pt idx="28">
                  <c:v>2020-04-17</c:v>
                </c:pt>
                <c:pt idx="29">
                  <c:v>2020-04-18</c:v>
                </c:pt>
                <c:pt idx="30">
                  <c:v>2020-04-19</c:v>
                </c:pt>
                <c:pt idx="31">
                  <c:v>2020-04-20</c:v>
                </c:pt>
                <c:pt idx="32">
                  <c:v>2020-04-21</c:v>
                </c:pt>
                <c:pt idx="33">
                  <c:v>2020-04-22</c:v>
                </c:pt>
                <c:pt idx="34">
                  <c:v>2020-04-23</c:v>
                </c:pt>
                <c:pt idx="35">
                  <c:v>2020-04-24</c:v>
                </c:pt>
                <c:pt idx="36">
                  <c:v>2020-04-25</c:v>
                </c:pt>
                <c:pt idx="37">
                  <c:v>2020-04-26</c:v>
                </c:pt>
                <c:pt idx="38">
                  <c:v>2020-04-27</c:v>
                </c:pt>
                <c:pt idx="39">
                  <c:v>2020-04-28</c:v>
                </c:pt>
                <c:pt idx="40">
                  <c:v>2020-04-29</c:v>
                </c:pt>
                <c:pt idx="41">
                  <c:v>2020-04-30</c:v>
                </c:pt>
                <c:pt idx="42">
                  <c:v>2020-05-01</c:v>
                </c:pt>
                <c:pt idx="43">
                  <c:v>2020-05-02</c:v>
                </c:pt>
                <c:pt idx="44">
                  <c:v>2020-05-03</c:v>
                </c:pt>
                <c:pt idx="45">
                  <c:v>2020-05-04</c:v>
                </c:pt>
                <c:pt idx="46">
                  <c:v>2020-05-05</c:v>
                </c:pt>
                <c:pt idx="47">
                  <c:v>2020-05-06</c:v>
                </c:pt>
                <c:pt idx="48">
                  <c:v>2020-05-07</c:v>
                </c:pt>
                <c:pt idx="49">
                  <c:v>2020-05-08</c:v>
                </c:pt>
                <c:pt idx="50">
                  <c:v>2020-05-09</c:v>
                </c:pt>
                <c:pt idx="51">
                  <c:v>2020-05-10</c:v>
                </c:pt>
                <c:pt idx="52">
                  <c:v>2020-05-11</c:v>
                </c:pt>
                <c:pt idx="53">
                  <c:v>2020-05-12</c:v>
                </c:pt>
                <c:pt idx="54">
                  <c:v>2020-05-13</c:v>
                </c:pt>
                <c:pt idx="55">
                  <c:v>2020-05-14</c:v>
                </c:pt>
                <c:pt idx="56">
                  <c:v>2020-05-15</c:v>
                </c:pt>
                <c:pt idx="57">
                  <c:v>2020-05-16</c:v>
                </c:pt>
                <c:pt idx="58">
                  <c:v>2020-05-17</c:v>
                </c:pt>
                <c:pt idx="59">
                  <c:v>2020-05-18</c:v>
                </c:pt>
                <c:pt idx="60">
                  <c:v>2020-05-19</c:v>
                </c:pt>
                <c:pt idx="61">
                  <c:v>2020-05-20</c:v>
                </c:pt>
                <c:pt idx="62">
                  <c:v>2020-05-21</c:v>
                </c:pt>
                <c:pt idx="63">
                  <c:v>2020-05-22</c:v>
                </c:pt>
                <c:pt idx="64">
                  <c:v>2020-05-23</c:v>
                </c:pt>
                <c:pt idx="65">
                  <c:v>2020-05-24</c:v>
                </c:pt>
                <c:pt idx="66">
                  <c:v>2020-05-25</c:v>
                </c:pt>
                <c:pt idx="67">
                  <c:v>2020-05-26</c:v>
                </c:pt>
                <c:pt idx="68">
                  <c:v>2020-05-27</c:v>
                </c:pt>
                <c:pt idx="69">
                  <c:v>2020-05-28</c:v>
                </c:pt>
                <c:pt idx="70">
                  <c:v>2020-05-29</c:v>
                </c:pt>
                <c:pt idx="71">
                  <c:v>2020-05-30</c:v>
                </c:pt>
                <c:pt idx="72">
                  <c:v>2020-05-31</c:v>
                </c:pt>
                <c:pt idx="73">
                  <c:v>2020-06-01</c:v>
                </c:pt>
                <c:pt idx="74">
                  <c:v>2020-06-02</c:v>
                </c:pt>
              </c:strCache>
            </c:strRef>
          </c:cat>
          <c:val>
            <c:numRef>
              <c:f>'Pivot Beläggning'!$V$5:$V$80</c:f>
              <c:numCache>
                <c:formatCode>General</c:formatCode>
                <c:ptCount val="75"/>
                <c:pt idx="12">
                  <c:v>147</c:v>
                </c:pt>
                <c:pt idx="13">
                  <c:v>147</c:v>
                </c:pt>
                <c:pt idx="14">
                  <c:v>147</c:v>
                </c:pt>
                <c:pt idx="15">
                  <c:v>147</c:v>
                </c:pt>
                <c:pt idx="16">
                  <c:v>147</c:v>
                </c:pt>
                <c:pt idx="17">
                  <c:v>147</c:v>
                </c:pt>
                <c:pt idx="18">
                  <c:v>147</c:v>
                </c:pt>
                <c:pt idx="19">
                  <c:v>147</c:v>
                </c:pt>
                <c:pt idx="20">
                  <c:v>147</c:v>
                </c:pt>
                <c:pt idx="21">
                  <c:v>147</c:v>
                </c:pt>
                <c:pt idx="22">
                  <c:v>147</c:v>
                </c:pt>
                <c:pt idx="23">
                  <c:v>147</c:v>
                </c:pt>
                <c:pt idx="24">
                  <c:v>147</c:v>
                </c:pt>
                <c:pt idx="25">
                  <c:v>147</c:v>
                </c:pt>
                <c:pt idx="26">
                  <c:v>147</c:v>
                </c:pt>
                <c:pt idx="27">
                  <c:v>147</c:v>
                </c:pt>
                <c:pt idx="28">
                  <c:v>147</c:v>
                </c:pt>
                <c:pt idx="29">
                  <c:v>147</c:v>
                </c:pt>
                <c:pt idx="30">
                  <c:v>147</c:v>
                </c:pt>
                <c:pt idx="31">
                  <c:v>147</c:v>
                </c:pt>
                <c:pt idx="32">
                  <c:v>147</c:v>
                </c:pt>
                <c:pt idx="33">
                  <c:v>147</c:v>
                </c:pt>
                <c:pt idx="34">
                  <c:v>147</c:v>
                </c:pt>
                <c:pt idx="35">
                  <c:v>147</c:v>
                </c:pt>
                <c:pt idx="36">
                  <c:v>147</c:v>
                </c:pt>
                <c:pt idx="37">
                  <c:v>147</c:v>
                </c:pt>
                <c:pt idx="38">
                  <c:v>147</c:v>
                </c:pt>
                <c:pt idx="39">
                  <c:v>147</c:v>
                </c:pt>
                <c:pt idx="40">
                  <c:v>147</c:v>
                </c:pt>
                <c:pt idx="41">
                  <c:v>147</c:v>
                </c:pt>
                <c:pt idx="42">
                  <c:v>147</c:v>
                </c:pt>
                <c:pt idx="43">
                  <c:v>147</c:v>
                </c:pt>
                <c:pt idx="44">
                  <c:v>147</c:v>
                </c:pt>
              </c:numCache>
            </c:numRef>
          </c:val>
          <c:smooth val="0"/>
          <c:extLst>
            <c:ext xmlns:c16="http://schemas.microsoft.com/office/drawing/2014/chart" uri="{C3380CC4-5D6E-409C-BE32-E72D297353CC}">
              <c16:uniqueId val="{00000002-ABB5-4B31-BB1D-A8B53CC4A312}"/>
            </c:ext>
          </c:extLst>
        </c:ser>
        <c:dLbls>
          <c:showLegendKey val="0"/>
          <c:showVal val="0"/>
          <c:showCatName val="0"/>
          <c:showSerName val="0"/>
          <c:showPercent val="0"/>
          <c:showBubbleSize val="0"/>
        </c:dLbls>
        <c:marker val="1"/>
        <c:smooth val="0"/>
        <c:axId val="614048488"/>
        <c:axId val="614052424"/>
      </c:lineChart>
      <c:catAx>
        <c:axId val="61404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614052424"/>
        <c:crosses val="autoZero"/>
        <c:auto val="1"/>
        <c:lblAlgn val="ctr"/>
        <c:lblOffset val="100"/>
        <c:noMultiLvlLbl val="0"/>
      </c:catAx>
      <c:valAx>
        <c:axId val="614052424"/>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sv-SE"/>
          </a:p>
        </c:txPr>
        <c:crossAx val="614048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0.9355</cdr:y>
    </cdr:from>
    <cdr:to>
      <cdr:x>0</cdr:x>
      <cdr:y>0.93623</cdr:y>
    </cdr:to>
    <cdr:sp macro="" textlink="">
      <cdr:nvSpPr>
        <cdr:cNvPr id="9" name="textruta 1"/>
        <cdr:cNvSpPr txBox="1"/>
      </cdr:nvSpPr>
      <cdr:spPr>
        <a:xfrm xmlns:a="http://schemas.openxmlformats.org/drawingml/2006/main">
          <a:off x="0" y="2772833"/>
          <a:ext cx="2974810" cy="240530"/>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700">
              <a:effectLst/>
              <a:latin typeface="+mn-lt"/>
              <a:ea typeface="+mn-ea"/>
              <a:cs typeface="+mn-cs"/>
            </a:rPr>
            <a:t>Källa: Cancerregistret och Dödsorsaksregistret, Socialstyrelsen</a:t>
          </a:r>
          <a:endParaRPr lang="sv-SE" sz="700">
            <a:effectLst/>
          </a:endParaRPr>
        </a:p>
      </cdr:txBody>
    </cdr:sp>
  </cdr:relSizeAnchor>
  <cdr:relSizeAnchor xmlns:cdr="http://schemas.openxmlformats.org/drawingml/2006/chartDrawing">
    <cdr:from>
      <cdr:x>0</cdr:x>
      <cdr:y>0</cdr:y>
    </cdr:from>
    <cdr:to>
      <cdr:x>0</cdr:x>
      <cdr:y>0</cdr:y>
    </cdr:to>
    <cdr:sp macro="" textlink="">
      <cdr:nvSpPr>
        <cdr:cNvPr id="3" name="textruta 2"/>
        <cdr:cNvSpPr txBox="1"/>
      </cdr:nvSpPr>
      <cdr:spPr>
        <a:xfrm xmlns:a="http://schemas.openxmlformats.org/drawingml/2006/main">
          <a:off x="0" y="13907"/>
          <a:ext cx="4439822" cy="4051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sv-SE" sz="1000" b="1">
              <a:effectLst/>
              <a:latin typeface="+mn-lt"/>
              <a:ea typeface="+mn-ea"/>
              <a:cs typeface="+mn-cs"/>
            </a:rPr>
            <a:t>Bröstcancer </a:t>
          </a:r>
        </a:p>
        <a:p xmlns:a="http://schemas.openxmlformats.org/drawingml/2006/main">
          <a:r>
            <a:rPr lang="sv-SE" sz="800" b="0">
              <a:effectLst/>
              <a:latin typeface="+mn-lt"/>
              <a:ea typeface="+mn-ea"/>
              <a:cs typeface="+mn-cs"/>
            </a:rPr>
            <a:t>Antal tumörer per 100 000 invånare, efter ålder </a:t>
          </a:r>
          <a:endParaRPr lang="sv-SE" sz="800">
            <a:effectLst/>
          </a:endParaRPr>
        </a:p>
      </cdr:txBody>
    </cdr:sp>
  </cdr:relSizeAnchor>
  <cdr:relSizeAnchor xmlns:cdr="http://schemas.openxmlformats.org/drawingml/2006/chartDrawing">
    <cdr:from>
      <cdr:x>0</cdr:x>
      <cdr:y>0</cdr:y>
    </cdr:from>
    <cdr:to>
      <cdr:x>0</cdr:x>
      <cdr:y>0</cdr:y>
    </cdr:to>
    <cdr:sp macro="" textlink="">
      <cdr:nvSpPr>
        <cdr:cNvPr id="6" name="textruta 1"/>
        <cdr:cNvSpPr txBox="1"/>
      </cdr:nvSpPr>
      <cdr:spPr>
        <a:xfrm xmlns:a="http://schemas.openxmlformats.org/drawingml/2006/main">
          <a:off x="0" y="9525"/>
          <a:ext cx="4543334" cy="1967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000" b="1"/>
            <a:t>Bröstcancer,</a:t>
          </a:r>
          <a:r>
            <a:rPr lang="sv-SE" sz="1000" b="1" baseline="0"/>
            <a:t> antal fall per 100 000  </a:t>
          </a:r>
          <a:endParaRPr lang="sv-SE" sz="1000" b="1"/>
        </a:p>
      </cdr:txBody>
    </cdr:sp>
  </cdr:relSizeAnchor>
  <cdr:relSizeAnchor xmlns:cdr="http://schemas.openxmlformats.org/drawingml/2006/chartDrawing">
    <cdr:from>
      <cdr:x>0.03815</cdr:x>
      <cdr:y>0.01641</cdr:y>
    </cdr:from>
    <cdr:to>
      <cdr:x>0.67146</cdr:x>
      <cdr:y>0.35371</cdr:y>
    </cdr:to>
    <cdr:sp macro="" textlink="">
      <cdr:nvSpPr>
        <cdr:cNvPr id="2" name="textruta 1"/>
        <cdr:cNvSpPr txBox="1"/>
      </cdr:nvSpPr>
      <cdr:spPr>
        <a:xfrm xmlns:a="http://schemas.openxmlformats.org/drawingml/2006/main">
          <a:off x="171449" y="44903"/>
          <a:ext cx="287791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a:p>
      </cdr:txBody>
    </cdr:sp>
  </cdr:relSizeAnchor>
  <cdr:relSizeAnchor xmlns:cdr="http://schemas.openxmlformats.org/drawingml/2006/chartDrawing">
    <cdr:from>
      <cdr:x>0</cdr:x>
      <cdr:y>0</cdr:y>
    </cdr:from>
    <cdr:to>
      <cdr:x>0</cdr:x>
      <cdr:y>0</cdr:y>
    </cdr:to>
    <cdr:sp macro="" textlink="">
      <cdr:nvSpPr>
        <cdr:cNvPr id="4" name="textruta 3"/>
        <cdr:cNvSpPr txBox="1"/>
      </cdr:nvSpPr>
      <cdr:spPr>
        <a:xfrm xmlns:a="http://schemas.openxmlformats.org/drawingml/2006/main">
          <a:off x="0" y="0"/>
          <a:ext cx="3968047" cy="4416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100" b="1"/>
            <a:t>Hudcancer</a:t>
          </a:r>
          <a:br>
            <a:rPr lang="sv-SE" sz="1100" b="1"/>
          </a:br>
          <a:r>
            <a:rPr lang="sv-SE" sz="800" b="0"/>
            <a:t>Antal tumörer , individer</a:t>
          </a:r>
          <a:r>
            <a:rPr lang="sv-SE" sz="800" b="0" baseline="0"/>
            <a:t> </a:t>
          </a:r>
          <a:r>
            <a:rPr lang="sv-SE" sz="800" b="0"/>
            <a:t>och döda</a:t>
          </a:r>
          <a:r>
            <a:rPr lang="sv-SE" sz="800" b="0" baseline="0"/>
            <a:t> </a:t>
          </a:r>
          <a:r>
            <a:rPr lang="sv-SE" sz="800" b="0"/>
            <a:t>per 100 000</a:t>
          </a:r>
          <a:r>
            <a:rPr lang="sv-SE" sz="800" b="0" baseline="0"/>
            <a:t> invånare</a:t>
          </a:r>
          <a:endParaRPr lang="sv-SE" sz="1100" b="1"/>
        </a:p>
      </cdr:txBody>
    </cdr:sp>
  </cdr:relSizeAnchor>
  <cdr:relSizeAnchor xmlns:cdr="http://schemas.openxmlformats.org/drawingml/2006/chartDrawing">
    <cdr:from>
      <cdr:x>0</cdr:x>
      <cdr:y>0.92881</cdr:y>
    </cdr:from>
    <cdr:to>
      <cdr:x>0.31478</cdr:x>
      <cdr:y>1</cdr:y>
    </cdr:to>
    <cdr:sp macro="" textlink="">
      <cdr:nvSpPr>
        <cdr:cNvPr id="7" name="textruta 1"/>
        <cdr:cNvSpPr txBox="1"/>
      </cdr:nvSpPr>
      <cdr:spPr>
        <a:xfrm xmlns:a="http://schemas.openxmlformats.org/drawingml/2006/main">
          <a:off x="0" y="4212606"/>
          <a:ext cx="1664067" cy="322881"/>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700" dirty="0">
              <a:effectLst/>
              <a:latin typeface="+mn-lt"/>
              <a:ea typeface="+mn-ea"/>
              <a:cs typeface="+mn-cs"/>
            </a:rPr>
            <a:t>Källa: Dödsorsaksregistret, Socialstyrelsen</a:t>
          </a:r>
          <a:endParaRPr lang="sv-SE" sz="700" dirty="0">
            <a:effectLst/>
          </a:endParaRPr>
        </a:p>
      </cdr:txBody>
    </cdr:sp>
  </cdr:relSizeAnchor>
  <cdr:relSizeAnchor xmlns:cdr="http://schemas.openxmlformats.org/drawingml/2006/chartDrawing">
    <cdr:from>
      <cdr:x>0</cdr:x>
      <cdr:y>0</cdr:y>
    </cdr:from>
    <cdr:to>
      <cdr:x>0.84601</cdr:x>
      <cdr:y>0.13975</cdr:y>
    </cdr:to>
    <cdr:sp macro="" textlink="">
      <cdr:nvSpPr>
        <cdr:cNvPr id="8" name="textruta 1"/>
        <cdr:cNvSpPr txBox="1"/>
      </cdr:nvSpPr>
      <cdr:spPr>
        <a:xfrm xmlns:a="http://schemas.openxmlformats.org/drawingml/2006/main">
          <a:off x="0" y="0"/>
          <a:ext cx="3948540" cy="4286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a:t>Dödsfall per vecka</a:t>
          </a:r>
          <a:r>
            <a:rPr lang="sv-SE" sz="1100" b="1">
              <a:effectLst/>
              <a:latin typeface="+mn-lt"/>
              <a:ea typeface="+mn-ea"/>
              <a:cs typeface="+mn-cs"/>
            </a:rPr>
            <a:t>, Hallands län</a:t>
          </a:r>
          <a:r>
            <a:rPr lang="sv-SE" sz="1100" b="1"/>
            <a:t/>
          </a:r>
          <a:br>
            <a:rPr lang="sv-SE" sz="1100" b="1"/>
          </a:br>
          <a:r>
            <a:rPr lang="sv-SE" sz="800" b="0"/>
            <a:t>29 dec 2014 - 10 maj 2020</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0.9355</cdr:y>
    </cdr:from>
    <cdr:to>
      <cdr:x>0</cdr:x>
      <cdr:y>0.93623</cdr:y>
    </cdr:to>
    <cdr:sp macro="" textlink="">
      <cdr:nvSpPr>
        <cdr:cNvPr id="9" name="textruta 1"/>
        <cdr:cNvSpPr txBox="1"/>
      </cdr:nvSpPr>
      <cdr:spPr>
        <a:xfrm xmlns:a="http://schemas.openxmlformats.org/drawingml/2006/main">
          <a:off x="0" y="2772833"/>
          <a:ext cx="2974810" cy="240530"/>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700">
              <a:effectLst/>
              <a:latin typeface="+mn-lt"/>
              <a:ea typeface="+mn-ea"/>
              <a:cs typeface="+mn-cs"/>
            </a:rPr>
            <a:t>Källa: Cancerregistret och Dödsorsaksregistret, Socialstyrelsen</a:t>
          </a:r>
          <a:endParaRPr lang="sv-SE" sz="700">
            <a:effectLst/>
          </a:endParaRPr>
        </a:p>
      </cdr:txBody>
    </cdr:sp>
  </cdr:relSizeAnchor>
  <cdr:relSizeAnchor xmlns:cdr="http://schemas.openxmlformats.org/drawingml/2006/chartDrawing">
    <cdr:from>
      <cdr:x>0</cdr:x>
      <cdr:y>0</cdr:y>
    </cdr:from>
    <cdr:to>
      <cdr:x>0</cdr:x>
      <cdr:y>0</cdr:y>
    </cdr:to>
    <cdr:sp macro="" textlink="">
      <cdr:nvSpPr>
        <cdr:cNvPr id="3" name="textruta 2"/>
        <cdr:cNvSpPr txBox="1"/>
      </cdr:nvSpPr>
      <cdr:spPr>
        <a:xfrm xmlns:a="http://schemas.openxmlformats.org/drawingml/2006/main">
          <a:off x="0" y="13907"/>
          <a:ext cx="4439822" cy="4051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sv-SE" sz="1000" b="1">
              <a:effectLst/>
              <a:latin typeface="+mn-lt"/>
              <a:ea typeface="+mn-ea"/>
              <a:cs typeface="+mn-cs"/>
            </a:rPr>
            <a:t>Bröstcancer </a:t>
          </a:r>
        </a:p>
        <a:p xmlns:a="http://schemas.openxmlformats.org/drawingml/2006/main">
          <a:r>
            <a:rPr lang="sv-SE" sz="800" b="0">
              <a:effectLst/>
              <a:latin typeface="+mn-lt"/>
              <a:ea typeface="+mn-ea"/>
              <a:cs typeface="+mn-cs"/>
            </a:rPr>
            <a:t>Antal tumörer per 100 000 invånare, efter ålder </a:t>
          </a:r>
          <a:endParaRPr lang="sv-SE" sz="800">
            <a:effectLst/>
          </a:endParaRPr>
        </a:p>
      </cdr:txBody>
    </cdr:sp>
  </cdr:relSizeAnchor>
  <cdr:relSizeAnchor xmlns:cdr="http://schemas.openxmlformats.org/drawingml/2006/chartDrawing">
    <cdr:from>
      <cdr:x>0</cdr:x>
      <cdr:y>0</cdr:y>
    </cdr:from>
    <cdr:to>
      <cdr:x>0</cdr:x>
      <cdr:y>0</cdr:y>
    </cdr:to>
    <cdr:sp macro="" textlink="">
      <cdr:nvSpPr>
        <cdr:cNvPr id="6" name="textruta 1"/>
        <cdr:cNvSpPr txBox="1"/>
      </cdr:nvSpPr>
      <cdr:spPr>
        <a:xfrm xmlns:a="http://schemas.openxmlformats.org/drawingml/2006/main">
          <a:off x="0" y="9525"/>
          <a:ext cx="4543334" cy="1967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000" b="1"/>
            <a:t>Bröstcancer,</a:t>
          </a:r>
          <a:r>
            <a:rPr lang="sv-SE" sz="1000" b="1" baseline="0"/>
            <a:t> antal fall per 100 000  </a:t>
          </a:r>
          <a:endParaRPr lang="sv-SE" sz="1000" b="1"/>
        </a:p>
      </cdr:txBody>
    </cdr:sp>
  </cdr:relSizeAnchor>
  <cdr:relSizeAnchor xmlns:cdr="http://schemas.openxmlformats.org/drawingml/2006/chartDrawing">
    <cdr:from>
      <cdr:x>0.03815</cdr:x>
      <cdr:y>0.01641</cdr:y>
    </cdr:from>
    <cdr:to>
      <cdr:x>0.67146</cdr:x>
      <cdr:y>0.35371</cdr:y>
    </cdr:to>
    <cdr:sp macro="" textlink="">
      <cdr:nvSpPr>
        <cdr:cNvPr id="2" name="textruta 1"/>
        <cdr:cNvSpPr txBox="1"/>
      </cdr:nvSpPr>
      <cdr:spPr>
        <a:xfrm xmlns:a="http://schemas.openxmlformats.org/drawingml/2006/main">
          <a:off x="171449" y="44903"/>
          <a:ext cx="2877911"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sv-SE"/>
        </a:p>
      </cdr:txBody>
    </cdr:sp>
  </cdr:relSizeAnchor>
  <cdr:relSizeAnchor xmlns:cdr="http://schemas.openxmlformats.org/drawingml/2006/chartDrawing">
    <cdr:from>
      <cdr:x>0</cdr:x>
      <cdr:y>0</cdr:y>
    </cdr:from>
    <cdr:to>
      <cdr:x>0</cdr:x>
      <cdr:y>0</cdr:y>
    </cdr:to>
    <cdr:sp macro="" textlink="">
      <cdr:nvSpPr>
        <cdr:cNvPr id="4" name="textruta 3"/>
        <cdr:cNvSpPr txBox="1"/>
      </cdr:nvSpPr>
      <cdr:spPr>
        <a:xfrm xmlns:a="http://schemas.openxmlformats.org/drawingml/2006/main">
          <a:off x="0" y="0"/>
          <a:ext cx="3968047" cy="4416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v-SE" sz="1100" b="1"/>
            <a:t>Hudcancer</a:t>
          </a:r>
          <a:br>
            <a:rPr lang="sv-SE" sz="1100" b="1"/>
          </a:br>
          <a:r>
            <a:rPr lang="sv-SE" sz="800" b="0"/>
            <a:t>Antal tumörer , individer</a:t>
          </a:r>
          <a:r>
            <a:rPr lang="sv-SE" sz="800" b="0" baseline="0"/>
            <a:t> </a:t>
          </a:r>
          <a:r>
            <a:rPr lang="sv-SE" sz="800" b="0"/>
            <a:t>och döda</a:t>
          </a:r>
          <a:r>
            <a:rPr lang="sv-SE" sz="800" b="0" baseline="0"/>
            <a:t> </a:t>
          </a:r>
          <a:r>
            <a:rPr lang="sv-SE" sz="800" b="0"/>
            <a:t>per 100 000</a:t>
          </a:r>
          <a:r>
            <a:rPr lang="sv-SE" sz="800" b="0" baseline="0"/>
            <a:t> invånare</a:t>
          </a:r>
          <a:endParaRPr lang="sv-SE" sz="1100" b="1"/>
        </a:p>
      </cdr:txBody>
    </cdr:sp>
  </cdr:relSizeAnchor>
  <cdr:relSizeAnchor xmlns:cdr="http://schemas.openxmlformats.org/drawingml/2006/chartDrawing">
    <cdr:from>
      <cdr:x>0</cdr:x>
      <cdr:y>0.92881</cdr:y>
    </cdr:from>
    <cdr:to>
      <cdr:x>0.28655</cdr:x>
      <cdr:y>1</cdr:y>
    </cdr:to>
    <cdr:sp macro="" textlink="">
      <cdr:nvSpPr>
        <cdr:cNvPr id="7" name="textruta 1"/>
        <cdr:cNvSpPr txBox="1"/>
      </cdr:nvSpPr>
      <cdr:spPr>
        <a:xfrm xmlns:a="http://schemas.openxmlformats.org/drawingml/2006/main">
          <a:off x="0" y="4212606"/>
          <a:ext cx="1530482" cy="322881"/>
        </a:xfrm>
        <a:prstGeom xmlns:a="http://schemas.openxmlformats.org/drawingml/2006/main" prst="rect">
          <a:avLst/>
        </a:prstGeom>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700" dirty="0">
              <a:effectLst/>
              <a:latin typeface="+mn-lt"/>
              <a:ea typeface="+mn-ea"/>
              <a:cs typeface="+mn-cs"/>
            </a:rPr>
            <a:t>Källa: Dödsorsaksregistret, Socialstyrelsen</a:t>
          </a:r>
          <a:endParaRPr lang="sv-SE" sz="700" dirty="0">
            <a:effectLst/>
          </a:endParaRPr>
        </a:p>
      </cdr:txBody>
    </cdr:sp>
  </cdr:relSizeAnchor>
  <cdr:relSizeAnchor xmlns:cdr="http://schemas.openxmlformats.org/drawingml/2006/chartDrawing">
    <cdr:from>
      <cdr:x>0</cdr:x>
      <cdr:y>0</cdr:y>
    </cdr:from>
    <cdr:to>
      <cdr:x>0.84601</cdr:x>
      <cdr:y>0.13975</cdr:y>
    </cdr:to>
    <cdr:sp macro="" textlink="">
      <cdr:nvSpPr>
        <cdr:cNvPr id="8" name="textruta 1"/>
        <cdr:cNvSpPr txBox="1"/>
      </cdr:nvSpPr>
      <cdr:spPr>
        <a:xfrm xmlns:a="http://schemas.openxmlformats.org/drawingml/2006/main">
          <a:off x="0" y="0"/>
          <a:ext cx="3948540" cy="42862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100" b="1" dirty="0"/>
            <a:t>Dödsfall per vecka</a:t>
          </a:r>
          <a:r>
            <a:rPr lang="sv-SE" sz="1100" b="1" dirty="0">
              <a:effectLst/>
              <a:latin typeface="+mn-lt"/>
              <a:ea typeface="+mn-ea"/>
              <a:cs typeface="+mn-cs"/>
            </a:rPr>
            <a:t>, Hallands län</a:t>
          </a:r>
          <a:r>
            <a:rPr lang="sv-SE" sz="1100" b="1" dirty="0"/>
            <a:t/>
          </a:r>
          <a:br>
            <a:rPr lang="sv-SE" sz="1100" b="1" dirty="0"/>
          </a:br>
          <a:r>
            <a:rPr lang="sv-SE" sz="800" b="0" dirty="0"/>
            <a:t>29 dec 2014 - 10 maj 2020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2C96ED4D-9974-4266-9636-7DF9434CB37C}" type="datetimeFigureOut">
              <a:rPr lang="sv-SE" smtClean="0"/>
              <a:t>2020-06-12</a:t>
            </a:fld>
            <a:endParaRPr lang="sv-SE" dirty="0"/>
          </a:p>
        </p:txBody>
      </p:sp>
      <p:sp>
        <p:nvSpPr>
          <p:cNvPr id="4" name="Platshållare för sidfot 3"/>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dirty="0"/>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E7592141-416E-49B0-82D1-A68B9C506992}" type="datetimeFigureOut">
              <a:rPr lang="sv-SE" smtClean="0"/>
              <a:t>2020-06-12</a:t>
            </a:fld>
            <a:endParaRPr lang="sv-SE" dirty="0"/>
          </a:p>
        </p:txBody>
      </p:sp>
      <p:sp>
        <p:nvSpPr>
          <p:cNvPr id="4" name="Platshållare för bildobjekt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dirty="0"/>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a:t>
            </a:fld>
            <a:endParaRPr lang="sv-SE" dirty="0"/>
          </a:p>
        </p:txBody>
      </p:sp>
    </p:spTree>
    <p:extLst>
      <p:ext uri="{BB962C8B-B14F-4D97-AF65-F5344CB8AC3E}">
        <p14:creationId xmlns:p14="http://schemas.microsoft.com/office/powerpoint/2010/main" val="3187986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E26D6D3-3C32-4A2C-A620-B84015F94C6D}" type="slidenum">
              <a:rPr lang="sv-SE" smtClean="0"/>
              <a:t>10</a:t>
            </a:fld>
            <a:endParaRPr lang="sv-SE"/>
          </a:p>
        </p:txBody>
      </p:sp>
    </p:spTree>
    <p:extLst>
      <p:ext uri="{BB962C8B-B14F-4D97-AF65-F5344CB8AC3E}">
        <p14:creationId xmlns:p14="http://schemas.microsoft.com/office/powerpoint/2010/main" val="147717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smtClean="0"/>
              <a:t>25-31 ca 67 platser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smtClean="0"/>
              <a:t>32-36 ca 55 Platser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smtClean="0"/>
              <a:t>Syfte </a:t>
            </a:r>
            <a:r>
              <a:rPr lang="sv-SE" sz="1200" b="1" dirty="0"/>
              <a:t>med bilden</a:t>
            </a:r>
            <a:r>
              <a:rPr lang="sv-SE" sz="1200" dirty="0"/>
              <a:t>: Visa vad vi har för resurser i form av vårdplatser för att möta situationen. Var kapacitetstaken går i olika lägen, hur mycke</a:t>
            </a:r>
            <a:r>
              <a:rPr lang="sv-SE" dirty="0"/>
              <a:t>t som utnyttjas.</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Budskap denna gång</a:t>
            </a:r>
            <a:r>
              <a:rPr lang="sv-SE" sz="1200" dirty="0"/>
              <a:t>: Än så länge finns det marginaler.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Var vi är på beläggningskurvan och en risk för ett ”utbrott” eller en ”andra våg” har betydelse för hur man värderar det.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Uppdaterad semester kapacitet </a:t>
            </a:r>
            <a:r>
              <a:rPr lang="sv-SE" dirty="0"/>
              <a:t>vecka 25-31 och 32-36 finns nu i diagrammet.</a:t>
            </a: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Många turister och ändrat beteende under sommaren kan vara en risk, framförallt under v32-36 när bemanningen ser ut att vara som svårast och kapaciteten är som lägre.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Bra att veta</a:t>
            </a:r>
            <a:r>
              <a:rPr lang="sv-SE"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Var försiktig med att använda denna bild vid extern kommunikation.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t>Förbättringsförslag</a:t>
            </a:r>
            <a:r>
              <a:rPr lang="sv-SE"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Ta med t o m v 36 på x-</a:t>
            </a:r>
            <a:r>
              <a:rPr lang="sv-SE" sz="1200" dirty="0" err="1"/>
              <a:t>axlen</a:t>
            </a:r>
            <a:r>
              <a:rPr lang="sv-SE" sz="1200" dirty="0"/>
              <a:t>. Lägg till </a:t>
            </a:r>
            <a:r>
              <a:rPr lang="sv-SE" sz="1200" dirty="0" err="1"/>
              <a:t>LiU</a:t>
            </a:r>
            <a:r>
              <a:rPr lang="sv-SE" sz="1200" dirty="0"/>
              <a:t>-kurvan och ett </a:t>
            </a:r>
            <a:r>
              <a:rPr lang="sv-SE" sz="1200" dirty="0" err="1"/>
              <a:t>worst</a:t>
            </a:r>
            <a:r>
              <a:rPr lang="sv-SE" sz="1200" dirty="0"/>
              <a:t> </a:t>
            </a:r>
            <a:r>
              <a:rPr lang="sv-SE" sz="1200" dirty="0" err="1"/>
              <a:t>case</a:t>
            </a:r>
            <a:r>
              <a:rPr lang="sv-SE" sz="1200" dirty="0"/>
              <a:t> scenario från </a:t>
            </a:r>
            <a:r>
              <a:rPr lang="sv-SE" sz="1200" dirty="0" err="1"/>
              <a:t>FoHM</a:t>
            </a:r>
            <a:r>
              <a:rPr lang="sv-SE" sz="1200" dirty="0"/>
              <a:t> (Sverige-</a:t>
            </a:r>
            <a:r>
              <a:rPr lang="sv-SE" sz="1200" dirty="0" err="1"/>
              <a:t>scenariet</a:t>
            </a:r>
            <a:r>
              <a:rPr lang="sv-SE" sz="1200" dirty="0"/>
              <a:t>, nivå + lutning).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b="1" dirty="0"/>
              <a:t>Källa</a:t>
            </a:r>
            <a:r>
              <a:rPr lang="sv-SE" dirty="0"/>
              <a:t>: Daglig uppdatering från HS via Markus Lingman.</a:t>
            </a:r>
          </a:p>
        </p:txBody>
      </p:sp>
      <p:sp>
        <p:nvSpPr>
          <p:cNvPr id="4" name="Platshållare för bildnummer 3"/>
          <p:cNvSpPr>
            <a:spLocks noGrp="1"/>
          </p:cNvSpPr>
          <p:nvPr>
            <p:ph type="sldNum" sz="quarter" idx="10"/>
          </p:nvPr>
        </p:nvSpPr>
        <p:spPr/>
        <p:txBody>
          <a:bodyPr/>
          <a:lstStyle/>
          <a:p>
            <a:fld id="{1DC904A1-DFAD-490F-AD93-F6248DC0A63C}" type="slidenum">
              <a:rPr lang="sv-SE" smtClean="0"/>
              <a:t>11</a:t>
            </a:fld>
            <a:endParaRPr lang="sv-SE"/>
          </a:p>
        </p:txBody>
      </p:sp>
    </p:spTree>
    <p:extLst>
      <p:ext uri="{BB962C8B-B14F-4D97-AF65-F5344CB8AC3E}">
        <p14:creationId xmlns:p14="http://schemas.microsoft.com/office/powerpoint/2010/main" val="224674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800" dirty="0" smtClean="0"/>
              <a:t>Vi har haft läget under kontroll så här långt</a:t>
            </a:r>
            <a:r>
              <a:rPr lang="sv-SE" sz="800" baseline="0" dirty="0" smtClean="0"/>
              <a:t> </a:t>
            </a:r>
            <a:r>
              <a:rPr lang="sv-SE" sz="800" dirty="0" smtClean="0"/>
              <a:t>under pandemin. Den kapacitet vi har haft</a:t>
            </a:r>
            <a:r>
              <a:rPr lang="sv-SE" sz="800" baseline="0" dirty="0" smtClean="0"/>
              <a:t> har varit bra – vi har kunnat ta omhand topparna. Alla som har behövt vård för covid-19 har kunnat få det. Hallands sjukhus har också hjälpt andra delar av Sverige.</a:t>
            </a:r>
          </a:p>
          <a:p>
            <a:endParaRPr lang="sv-SE" sz="800" baseline="0" dirty="0" smtClean="0"/>
          </a:p>
          <a:p>
            <a:r>
              <a:rPr lang="sv-SE" sz="800" baseline="0" dirty="0" smtClean="0"/>
              <a:t>Det här har vi åstadkommit genom stora ansträngningar. Många har bidragit i den enorma omställning vi har gått igenom. Och den har påverkat oss alla. Vi på sjukhuset, våra samarbetspartners och patienter som varit hos oss och väntar på att få komma till oss.</a:t>
            </a:r>
          </a:p>
          <a:p>
            <a:endParaRPr lang="sv-SE" sz="800" baseline="0" dirty="0" smtClean="0"/>
          </a:p>
          <a:p>
            <a:r>
              <a:rPr lang="sv-SE" sz="800" baseline="0" dirty="0" smtClean="0"/>
              <a:t>Att planera sjukvård inför en sommar är alltid en utmaning. I år har det krävt enorma ansträngningar: Vi behöver säkerställa kapacitet för det vanliga behovet plus. Samtidigt som många medarbetare haft en tuff vår. </a:t>
            </a:r>
          </a:p>
          <a:p>
            <a:endParaRPr lang="sv-SE" sz="800" b="1" baseline="0" dirty="0" smtClean="0"/>
          </a:p>
          <a:p>
            <a:r>
              <a:rPr lang="sv-SE" sz="800" baseline="0" dirty="0" smtClean="0"/>
              <a:t>Genom stora ansträngningar har vi ändå nu en plan som innebär att vi riggat för en god vård för alla som behöver i sommar – både covid-19-patienter och patienter med andra sjukdomar. Och vi kan erbjuda alla medarbetare fyra veckors välbehövlig semester. </a:t>
            </a:r>
          </a:p>
          <a:p>
            <a:endParaRPr lang="sv-SE" sz="800" baseline="0" dirty="0" smtClean="0"/>
          </a:p>
          <a:p>
            <a:r>
              <a:rPr lang="sv-SE" sz="800" baseline="0" dirty="0" smtClean="0"/>
              <a:t>Vi bedömer att vi har möjlighet att ta omhand alla i Halland som behöver vård på sjukhus i sommar. Men marginalerna är inte hur stora som helst – det måste vi alla ha klart för oss. </a:t>
            </a:r>
          </a:p>
          <a:p>
            <a:endParaRPr lang="sv-SE" sz="800" baseline="0" dirty="0" smtClean="0"/>
          </a:p>
          <a:p>
            <a:r>
              <a:rPr lang="sv-SE" sz="800" baseline="0" dirty="0" smtClean="0"/>
              <a:t>För att planen ska hålla och alla som behöver vård ska kunna få det måste vi alla hjälpas åt! Följ riktlinjerna! </a:t>
            </a:r>
          </a:p>
          <a:p>
            <a:endParaRPr lang="sv-SE" sz="800" baseline="0" dirty="0" smtClean="0"/>
          </a:p>
          <a:p>
            <a:r>
              <a:rPr lang="sv-SE" sz="800" baseline="0" dirty="0" smtClean="0"/>
              <a:t>Resandet i sig inte den stora risken, som Folkhälsomyndigheten betonar. Det är hur vi umgås som spelar roll, och är avgörande. Det innebär att alla som vistas i Halland – alla som kommer hit och vi som är här och välkomnar dem – måste hjälpas åt. </a:t>
            </a:r>
          </a:p>
          <a:p>
            <a:endParaRPr lang="sv-SE" sz="800" baseline="0" dirty="0" smtClean="0"/>
          </a:p>
          <a:p>
            <a:r>
              <a:rPr lang="sv-SE" sz="800" baseline="0" dirty="0" smtClean="0"/>
              <a:t>Ät gärna glass – men håll avstånd – trängs inte i glasskön. </a:t>
            </a:r>
          </a:p>
          <a:p>
            <a:endParaRPr lang="sv-SE" baseline="0" dirty="0" smtClean="0"/>
          </a:p>
          <a:p>
            <a:endParaRPr lang="sv-SE" baseline="0" dirty="0" smtClean="0"/>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216425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dirty="0" smtClean="0"/>
              <a:t>Maria: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dirty="0" smtClean="0"/>
              <a:t>Gemensamt nationellt förhållningssätt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smtClean="0"/>
              <a:t>Vilket</a:t>
            </a:r>
            <a:r>
              <a:rPr lang="sv-SE" baseline="0" dirty="0" smtClean="0"/>
              <a:t> är syftet?</a:t>
            </a:r>
          </a:p>
          <a:p>
            <a:pPr marL="171450" indent="-171450">
              <a:buFontTx/>
              <a:buChar char="-"/>
            </a:pPr>
            <a:r>
              <a:rPr lang="sv-SE" dirty="0" smtClean="0"/>
              <a:t>Detta innebär det i Halland</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13</a:t>
            </a:fld>
            <a:endParaRPr lang="sv-SE" dirty="0"/>
          </a:p>
        </p:txBody>
      </p:sp>
    </p:spTree>
    <p:extLst>
      <p:ext uri="{BB962C8B-B14F-4D97-AF65-F5344CB8AC3E}">
        <p14:creationId xmlns:p14="http://schemas.microsoft.com/office/powerpoint/2010/main" val="136857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Maria: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smtClean="0"/>
              <a:t>Så här gör vi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dirty="0" smtClean="0"/>
              <a:t>Så här går det till.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baseline="0" dirty="0" smtClean="0"/>
              <a:t>Vi kan komma att se väldigt många fler positiva fall på grund av de förändrade indikationerna.</a:t>
            </a:r>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14</a:t>
            </a:fld>
            <a:endParaRPr lang="sv-SE" dirty="0"/>
          </a:p>
        </p:txBody>
      </p:sp>
    </p:spTree>
    <p:extLst>
      <p:ext uri="{BB962C8B-B14F-4D97-AF65-F5344CB8AC3E}">
        <p14:creationId xmlns:p14="http://schemas.microsoft.com/office/powerpoint/2010/main" val="1544261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dirty="0" smtClean="0"/>
              <a:t>Maria: </a:t>
            </a:r>
          </a:p>
          <a:p>
            <a:pPr marL="0" indent="0">
              <a:buFontTx/>
              <a:buNone/>
            </a:pPr>
            <a:r>
              <a:rPr lang="sv-SE" dirty="0" smtClean="0"/>
              <a:t>Förtydligande av de rekommendationer som finns – särskilt för resande</a:t>
            </a:r>
          </a:p>
          <a:p>
            <a:pPr marL="0" indent="0">
              <a:buFontTx/>
              <a:buNone/>
            </a:pPr>
            <a:endParaRPr lang="sv-SE" dirty="0" smtClean="0"/>
          </a:p>
          <a:p>
            <a:pPr marL="0" indent="0">
              <a:buFontTx/>
              <a:buNone/>
            </a:pPr>
            <a:r>
              <a:rPr lang="sv-SE" dirty="0" smtClean="0"/>
              <a:t>Johanna:</a:t>
            </a:r>
          </a:p>
          <a:p>
            <a:pPr marL="0" indent="0">
              <a:buFontTx/>
              <a:buNone/>
            </a:pPr>
            <a:r>
              <a:rPr lang="sv-SE" dirty="0" smtClean="0"/>
              <a:t>Samarbete</a:t>
            </a:r>
            <a:r>
              <a:rPr lang="sv-SE" baseline="0" dirty="0" smtClean="0"/>
              <a:t> med destinationsbolagen</a:t>
            </a:r>
            <a:endParaRPr lang="sv-SE" dirty="0" smtClean="0"/>
          </a:p>
        </p:txBody>
      </p:sp>
      <p:sp>
        <p:nvSpPr>
          <p:cNvPr id="4" name="Platshållare för bildnummer 3"/>
          <p:cNvSpPr>
            <a:spLocks noGrp="1"/>
          </p:cNvSpPr>
          <p:nvPr>
            <p:ph type="sldNum" sz="quarter" idx="10"/>
          </p:nvPr>
        </p:nvSpPr>
        <p:spPr/>
        <p:txBody>
          <a:bodyPr/>
          <a:lstStyle/>
          <a:p>
            <a:fld id="{D0B863A3-F6DA-432C-A68C-0B1EB56ED58E}" type="slidenum">
              <a:rPr lang="sv-SE" smtClean="0"/>
              <a:t>15</a:t>
            </a:fld>
            <a:endParaRPr lang="sv-SE" dirty="0"/>
          </a:p>
        </p:txBody>
      </p:sp>
    </p:spTree>
    <p:extLst>
      <p:ext uri="{BB962C8B-B14F-4D97-AF65-F5344CB8AC3E}">
        <p14:creationId xmlns:p14="http://schemas.microsoft.com/office/powerpoint/2010/main" val="1651545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Stanna hemma även vid lindrig sjukdom</a:t>
            </a:r>
          </a:p>
          <a:p>
            <a:endParaRPr lang="sv-SE" dirty="0" smtClean="0"/>
          </a:p>
          <a:p>
            <a:r>
              <a:rPr lang="sv-SE" dirty="0" smtClean="0"/>
              <a:t>Tvätta händerna</a:t>
            </a:r>
          </a:p>
          <a:p>
            <a:endParaRPr lang="sv-SE" dirty="0" smtClean="0"/>
          </a:p>
          <a:p>
            <a:r>
              <a:rPr lang="sv-SE" dirty="0" smtClean="0"/>
              <a:t>Håll avstånd; på restaurangen, på stranden, </a:t>
            </a:r>
            <a:r>
              <a:rPr lang="sv-SE" dirty="0" err="1" smtClean="0"/>
              <a:t>etc</a:t>
            </a:r>
            <a:endParaRPr lang="sv-SE" dirty="0" smtClean="0"/>
          </a:p>
          <a:p>
            <a:endParaRPr lang="sv-SE" dirty="0" smtClean="0"/>
          </a:p>
          <a:p>
            <a:r>
              <a:rPr lang="sv-SE" dirty="0" smtClean="0"/>
              <a:t>Undvik stora sammanhang</a:t>
            </a:r>
          </a:p>
          <a:p>
            <a:endParaRPr lang="sv-SE" dirty="0" smtClean="0"/>
          </a:p>
          <a:p>
            <a:r>
              <a:rPr lang="sv-SE" dirty="0" smtClean="0"/>
              <a:t>Skydda</a:t>
            </a:r>
            <a:r>
              <a:rPr lang="sv-SE" baseline="0" dirty="0" smtClean="0"/>
              <a:t> riskgrupper: hur kan vi träffas på ett säkert sätt? Utomhus, på avstånd.</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16</a:t>
            </a:fld>
            <a:endParaRPr lang="sv-SE" dirty="0"/>
          </a:p>
        </p:txBody>
      </p:sp>
    </p:spTree>
    <p:extLst>
      <p:ext uri="{BB962C8B-B14F-4D97-AF65-F5344CB8AC3E}">
        <p14:creationId xmlns:p14="http://schemas.microsoft.com/office/powerpoint/2010/main" val="3028321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Johanna</a:t>
            </a:r>
          </a:p>
          <a:p>
            <a:r>
              <a:rPr lang="sv-SE" dirty="0" smtClean="0"/>
              <a:t>- Gemensamma informationsinsatser</a:t>
            </a:r>
          </a:p>
          <a:p>
            <a:r>
              <a:rPr lang="sv-SE" dirty="0" smtClean="0"/>
              <a:t>- Visit Halland lanserar </a:t>
            </a:r>
            <a:r>
              <a:rPr lang="sv-SE" dirty="0" err="1" smtClean="0"/>
              <a:t>appen</a:t>
            </a:r>
            <a:r>
              <a:rPr lang="sv-SE" dirty="0" smtClean="0"/>
              <a:t> ”A </a:t>
            </a:r>
            <a:r>
              <a:rPr lang="sv-SE" dirty="0" err="1" smtClean="0"/>
              <a:t>day</a:t>
            </a:r>
            <a:r>
              <a:rPr lang="sv-SE" dirty="0" smtClean="0"/>
              <a:t> in Halland”</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18</a:t>
            </a:fld>
            <a:endParaRPr lang="sv-SE" dirty="0"/>
          </a:p>
        </p:txBody>
      </p:sp>
    </p:spTree>
    <p:extLst>
      <p:ext uri="{BB962C8B-B14F-4D97-AF65-F5344CB8AC3E}">
        <p14:creationId xmlns:p14="http://schemas.microsoft.com/office/powerpoint/2010/main" val="276407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19</a:t>
            </a:fld>
            <a:endParaRPr lang="sv-SE"/>
          </a:p>
        </p:txBody>
      </p:sp>
    </p:spTree>
    <p:extLst>
      <p:ext uri="{BB962C8B-B14F-4D97-AF65-F5344CB8AC3E}">
        <p14:creationId xmlns:p14="http://schemas.microsoft.com/office/powerpoint/2010/main" val="135077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Tx/>
              <a:buNone/>
            </a:pPr>
            <a:r>
              <a:rPr lang="sv-SE" dirty="0" smtClean="0"/>
              <a:t>Martin</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a:t>
            </a:fld>
            <a:endParaRPr lang="sv-SE" dirty="0"/>
          </a:p>
        </p:txBody>
      </p:sp>
    </p:spTree>
    <p:extLst>
      <p:ext uri="{BB962C8B-B14F-4D97-AF65-F5344CB8AC3E}">
        <p14:creationId xmlns:p14="http://schemas.microsoft.com/office/powerpoint/2010/main" val="349495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Martin</a:t>
            </a:r>
          </a:p>
          <a:p>
            <a:r>
              <a:rPr lang="sv-SE" dirty="0" smtClean="0"/>
              <a:t>Vi </a:t>
            </a:r>
            <a:r>
              <a:rPr lang="sv-SE" dirty="0"/>
              <a:t>har utgått från Folkhälsomyndighetens (</a:t>
            </a:r>
            <a:r>
              <a:rPr lang="sv-SE" dirty="0" err="1"/>
              <a:t>FoHM:s</a:t>
            </a:r>
            <a:r>
              <a:rPr lang="sv-SE" dirty="0"/>
              <a:t>) modell för övervakning vid pandemi.</a:t>
            </a:r>
          </a:p>
          <a:p>
            <a:endParaRPr lang="sv-SE" dirty="0"/>
          </a:p>
          <a:p>
            <a:r>
              <a:rPr lang="sv-SE" dirty="0"/>
              <a:t>Vi följer löpande dessa parametrar.</a:t>
            </a:r>
          </a:p>
          <a:p>
            <a:endParaRPr lang="sv-SE" dirty="0"/>
          </a:p>
          <a:p>
            <a:r>
              <a:rPr lang="sv-SE" dirty="0"/>
              <a:t>När det kommer ny info från dödsorsaksregistret (inte varje vecka) tittar också på överdödligheten, d v s hur många som dör oavsett orsak vecka för vecka 2020 jämfört med tidigare år. </a:t>
            </a:r>
          </a:p>
        </p:txBody>
      </p:sp>
      <p:sp>
        <p:nvSpPr>
          <p:cNvPr id="4" name="Platshållare för bildnummer 3"/>
          <p:cNvSpPr>
            <a:spLocks noGrp="1"/>
          </p:cNvSpPr>
          <p:nvPr>
            <p:ph type="sldNum" sz="quarter" idx="5"/>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1274668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b="0" dirty="0" smtClean="0"/>
              <a:t>Martin</a:t>
            </a:r>
          </a:p>
          <a:p>
            <a:pPr>
              <a:defRPr/>
            </a:pPr>
            <a:r>
              <a:rPr lang="sv-SE" b="1" dirty="0" smtClean="0"/>
              <a:t>Syfte </a:t>
            </a:r>
            <a:r>
              <a:rPr lang="sv-SE" b="1" dirty="0"/>
              <a:t>med bilden</a:t>
            </a:r>
            <a:r>
              <a:rPr lang="sv-SE" dirty="0"/>
              <a:t>: Visa på samband fall-sjukhusvårdade-avlidna</a:t>
            </a:r>
            <a:endParaRPr lang="en-US" dirty="0"/>
          </a:p>
          <a:p>
            <a:endParaRPr lang="sv-SE" dirty="0"/>
          </a:p>
          <a:p>
            <a:pPr lvl="0">
              <a:defRPr/>
            </a:pPr>
            <a:r>
              <a:rPr lang="sv-SE" b="1" dirty="0"/>
              <a:t>Budskap denna gång</a:t>
            </a:r>
            <a:r>
              <a:rPr lang="sv-SE" dirty="0"/>
              <a:t>: Bilden av 2 kluster förstärks.</a:t>
            </a:r>
          </a:p>
          <a:p>
            <a:pPr lvl="0">
              <a:defRPr/>
            </a:pPr>
            <a:r>
              <a:rPr lang="sv-SE" dirty="0"/>
              <a:t>Halland i det kluster med mildast/långsammast utveckling. Skillnader inom Halland framgår inte i denna graf. </a:t>
            </a:r>
          </a:p>
          <a:p>
            <a:pPr lvl="0">
              <a:defRPr/>
            </a:pPr>
            <a:r>
              <a:rPr lang="sv-SE" dirty="0"/>
              <a:t>VGR rör sig in mot det andra klustret.</a:t>
            </a:r>
          </a:p>
          <a:p>
            <a:endParaRPr lang="sv-SE" dirty="0"/>
          </a:p>
          <a:p>
            <a:r>
              <a:rPr lang="sv-SE" b="1" dirty="0"/>
              <a:t>Bra att veta</a:t>
            </a:r>
            <a:r>
              <a:rPr lang="sv-SE" dirty="0"/>
              <a:t>: Även regionerna är eg för stora för att kunna betraktas som en enhet.</a:t>
            </a:r>
          </a:p>
          <a:p>
            <a:r>
              <a:rPr lang="sv-SE" dirty="0"/>
              <a:t>Y-axel = smittade/fall (början på sjukdomen, där vi först ser den) </a:t>
            </a:r>
          </a:p>
          <a:p>
            <a:r>
              <a:rPr lang="sv-SE" dirty="0"/>
              <a:t>X-axel = avlidna (slutet, i värsta fall, på sjukdomen)</a:t>
            </a:r>
          </a:p>
          <a:p>
            <a:r>
              <a:rPr lang="sv-SE" dirty="0"/>
              <a:t>Storlek på bubbla = antal IVA-vårdade (indikation på allvarlighetsgrad)</a:t>
            </a:r>
          </a:p>
          <a:p>
            <a:pPr lvl="0">
              <a:defRPr/>
            </a:pPr>
            <a:endParaRPr lang="sv-SE" dirty="0"/>
          </a:p>
          <a:p>
            <a:pPr lvl="0">
              <a:defRPr/>
            </a:pPr>
            <a:r>
              <a:rPr lang="sv-SE" b="1" dirty="0"/>
              <a:t>Förbättringsförslag</a:t>
            </a:r>
            <a:r>
              <a:rPr lang="sv-SE" dirty="0"/>
              <a:t>: Lägg på tid som ”film”. Ser det likadant ut om man jämfört mindre geografiska enheter? Vi tittar på om vi kan göra en sådan analys.</a:t>
            </a:r>
          </a:p>
          <a:p>
            <a:pPr lvl="0">
              <a:defRPr/>
            </a:pPr>
            <a:endParaRPr lang="sv-SE" b="1" dirty="0"/>
          </a:p>
          <a:p>
            <a:r>
              <a:rPr lang="sv-SE" b="1" dirty="0"/>
              <a:t>Källa</a:t>
            </a:r>
            <a:r>
              <a:rPr lang="sv-SE" dirty="0"/>
              <a:t>: Egen Excel-fil + Excel-fil från </a:t>
            </a:r>
            <a:r>
              <a:rPr lang="sv-SE" dirty="0" err="1"/>
              <a:t>FoHM</a:t>
            </a:r>
            <a:r>
              <a:rPr lang="sv-SE" dirty="0"/>
              <a:t>.</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485272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sv-SE" b="1" dirty="0"/>
              <a:t>Syfte med bilden</a:t>
            </a:r>
            <a:r>
              <a:rPr lang="sv-SE" dirty="0"/>
              <a:t>: Visa hur dödligheten 2020 inkl dödsfall </a:t>
            </a:r>
            <a:r>
              <a:rPr lang="sv-SE" dirty="0" err="1"/>
              <a:t>pga</a:t>
            </a:r>
            <a:r>
              <a:rPr lang="sv-SE" dirty="0"/>
              <a:t> covid-19 ser ut i förhållande till tidigare år i Halland.</a:t>
            </a:r>
            <a:endParaRPr lang="en-US" dirty="0"/>
          </a:p>
          <a:p>
            <a:endParaRPr lang="sv-SE" dirty="0"/>
          </a:p>
          <a:p>
            <a:pPr lvl="0">
              <a:defRPr/>
            </a:pPr>
            <a:r>
              <a:rPr lang="sv-SE" b="1" dirty="0"/>
              <a:t>Budskap denna gång</a:t>
            </a:r>
            <a:r>
              <a:rPr lang="sv-SE" dirty="0"/>
              <a:t>: Mindre datamängder för Halland ger stora variationer per vecka. Halland 2020 ser ut att ligga lägre än snittet 2015-2019 under jan-feb för att sedan gå över. Ackumulerat hittills rätt snarlikt de senaste åren men då </a:t>
            </a:r>
            <a:r>
              <a:rPr lang="sv-SE" dirty="0" err="1"/>
              <a:t>böttre</a:t>
            </a:r>
            <a:r>
              <a:rPr lang="sv-SE" dirty="0"/>
              <a:t> jan-feb och sämre mar-apr </a:t>
            </a:r>
            <a:r>
              <a:rPr lang="sv-SE" dirty="0" err="1"/>
              <a:t>pga</a:t>
            </a:r>
            <a:r>
              <a:rPr lang="sv-SE" dirty="0"/>
              <a:t> covid-19?</a:t>
            </a:r>
          </a:p>
          <a:p>
            <a:endParaRPr lang="sv-SE" dirty="0"/>
          </a:p>
          <a:p>
            <a:pPr lvl="0">
              <a:defRPr/>
            </a:pPr>
            <a:r>
              <a:rPr lang="sv-SE" b="1" dirty="0"/>
              <a:t>Bra att veta</a:t>
            </a:r>
            <a:r>
              <a:rPr lang="sv-SE" dirty="0"/>
              <a:t>: Kan jämnas ut/ändras över året om pandemin går över och de främst varit personer med kort förväntad återstående livslängd som gått bort.</a:t>
            </a:r>
          </a:p>
          <a:p>
            <a:pPr lvl="0">
              <a:defRPr/>
            </a:pPr>
            <a:endParaRPr lang="sv-SE" dirty="0"/>
          </a:p>
          <a:p>
            <a:pPr lvl="0">
              <a:defRPr/>
            </a:pPr>
            <a:r>
              <a:rPr lang="sv-SE" b="1" dirty="0"/>
              <a:t>Förbättringsförslag</a:t>
            </a:r>
            <a:r>
              <a:rPr lang="sv-SE" dirty="0"/>
              <a:t>:</a:t>
            </a:r>
          </a:p>
          <a:p>
            <a:pPr lvl="0">
              <a:defRPr/>
            </a:pPr>
            <a:endParaRPr lang="sv-SE" b="1" dirty="0"/>
          </a:p>
          <a:p>
            <a:r>
              <a:rPr lang="sv-SE" b="1" dirty="0"/>
              <a:t>Källa</a:t>
            </a:r>
            <a:r>
              <a:rPr lang="sv-SE" dirty="0"/>
              <a:t>: Socialstyrelsen.</a:t>
            </a: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5</a:t>
            </a:fld>
            <a:endParaRPr lang="sv-SE"/>
          </a:p>
        </p:txBody>
      </p:sp>
    </p:spTree>
    <p:extLst>
      <p:ext uri="{BB962C8B-B14F-4D97-AF65-F5344CB8AC3E}">
        <p14:creationId xmlns:p14="http://schemas.microsoft.com/office/powerpoint/2010/main" val="253123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Martin</a:t>
            </a:r>
          </a:p>
          <a:p>
            <a:r>
              <a:rPr lang="sv-SE" dirty="0" smtClean="0"/>
              <a:t>Vad vi kan se vad gäller besökare i Halland i sommar</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6</a:t>
            </a:fld>
            <a:endParaRPr lang="sv-SE" dirty="0"/>
          </a:p>
        </p:txBody>
      </p:sp>
    </p:spTree>
    <p:extLst>
      <p:ext uri="{BB962C8B-B14F-4D97-AF65-F5344CB8AC3E}">
        <p14:creationId xmlns:p14="http://schemas.microsoft.com/office/powerpoint/2010/main" val="789796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Martin</a:t>
            </a:r>
          </a:p>
          <a:p>
            <a:r>
              <a:rPr lang="sv-SE" dirty="0" smtClean="0"/>
              <a:t>Många</a:t>
            </a:r>
            <a:r>
              <a:rPr lang="sv-SE" baseline="0" dirty="0" smtClean="0"/>
              <a:t> av f</a:t>
            </a:r>
            <a:r>
              <a:rPr lang="sv-SE" dirty="0" smtClean="0"/>
              <a:t>öretagen</a:t>
            </a:r>
            <a:r>
              <a:rPr lang="sv-SE" baseline="0" dirty="0" smtClean="0"/>
              <a:t> är inte oroliga för bokningsläget, snarare trängsel</a:t>
            </a:r>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7</a:t>
            </a:fld>
            <a:endParaRPr lang="sv-SE" dirty="0"/>
          </a:p>
        </p:txBody>
      </p:sp>
    </p:spTree>
    <p:extLst>
      <p:ext uri="{BB962C8B-B14F-4D97-AF65-F5344CB8AC3E}">
        <p14:creationId xmlns:p14="http://schemas.microsoft.com/office/powerpoint/2010/main" val="91120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sv-SE" b="0" dirty="0" smtClean="0"/>
              <a:t>Maria:</a:t>
            </a:r>
          </a:p>
          <a:p>
            <a:pPr lvl="0">
              <a:defRPr/>
            </a:pPr>
            <a:r>
              <a:rPr lang="sv-SE" b="0" dirty="0" smtClean="0"/>
              <a:t>om läget för dagen</a:t>
            </a:r>
          </a:p>
          <a:p>
            <a:pPr lvl="0">
              <a:defRPr/>
            </a:pPr>
            <a:r>
              <a:rPr lang="sv-SE" b="1" dirty="0" smtClean="0"/>
              <a:t>Syfte </a:t>
            </a:r>
            <a:r>
              <a:rPr lang="sv-SE" b="1" dirty="0"/>
              <a:t>med bilden</a:t>
            </a:r>
            <a:r>
              <a:rPr lang="sv-SE" dirty="0"/>
              <a:t>: Senaste nytt om fall etc.</a:t>
            </a:r>
            <a:endParaRPr lang="en-US" dirty="0"/>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265137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966160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B1A7CF74-5D01-4BB8-9318-D83519EF9A15}"/>
              </a:ext>
            </a:extLst>
          </p:cNvPr>
          <p:cNvPicPr>
            <a:picLocks noChangeAspect="1"/>
          </p:cNvPicPr>
          <p:nvPr userDrawn="1"/>
        </p:nvPicPr>
        <p:blipFill>
          <a:blip r:embed="rId2"/>
          <a:srcRect/>
          <a:stretch/>
        </p:blipFill>
        <p:spPr>
          <a:xfrm>
            <a:off x="0" y="-1"/>
            <a:ext cx="12204000" cy="5305196"/>
          </a:xfrm>
          <a:prstGeom prst="rect">
            <a:avLst/>
          </a:prstGeom>
        </p:spPr>
      </p:pic>
      <p:sp>
        <p:nvSpPr>
          <p:cNvPr id="2" name="Rubrik 1"/>
          <p:cNvSpPr>
            <a:spLocks noGrp="1"/>
          </p:cNvSpPr>
          <p:nvPr>
            <p:ph type="ctrTitle"/>
          </p:nvPr>
        </p:nvSpPr>
        <p:spPr bwMode="white">
          <a:xfrm>
            <a:off x="1774825" y="1378843"/>
            <a:ext cx="8642350" cy="2160000"/>
          </a:xfrm>
        </p:spPr>
        <p:txBody>
          <a:bodyPr anchor="t" anchorCtr="0"/>
          <a:lstStyle>
            <a:lvl1pPr algn="ctr">
              <a:lnSpc>
                <a:spcPct val="100000"/>
              </a:lnSpc>
              <a:defRPr sz="3800">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bwMode="white">
          <a:xfrm>
            <a:off x="1774825" y="871180"/>
            <a:ext cx="8642350" cy="360000"/>
          </a:xfrm>
        </p:spPr>
        <p:txBody>
          <a:bodyPr/>
          <a:lstStyle>
            <a:lvl1pPr marL="0" indent="0" algn="ctr">
              <a:buNone/>
              <a:defRPr sz="18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3"/>
          <a:srcRect/>
          <a:stretch/>
        </p:blipFill>
        <p:spPr>
          <a:xfrm>
            <a:off x="4512000" y="5722791"/>
            <a:ext cx="3168000" cy="681459"/>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364027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dirty="0"/>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dirty="0"/>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410448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060182"/>
            <a:ext cx="10585449" cy="1296000"/>
          </a:xfrm>
        </p:spPr>
        <p:txBody>
          <a:bodyPr anchor="t" anchorCtr="0"/>
          <a:lstStyle>
            <a:lvl1pPr algn="ctr">
              <a:lnSpc>
                <a:spcPct val="100000"/>
              </a:lnSpc>
              <a:defRPr sz="1500" b="0" spc="0" baseline="0"/>
            </a:lvl1pPr>
          </a:lstStyle>
          <a:p>
            <a:r>
              <a:rPr lang="sv-SE" dirty="0"/>
              <a:t>Föredragshållarens namn, titel │ Förvaltning │epost@regionhalland.se (Skriv in dina uppgifter och infoga det långa strecket som du hittar under fliken Infoga och knappen Symbol)</a:t>
            </a:r>
            <a:endParaRPr lang="en-US" dirty="0"/>
          </a:p>
        </p:txBody>
      </p:sp>
      <p:sp>
        <p:nvSpPr>
          <p:cNvPr id="3" name="Platshållare för datum 2">
            <a:extLst>
              <a:ext uri="{FF2B5EF4-FFF2-40B4-BE49-F238E27FC236}">
                <a16:creationId xmlns:a16="http://schemas.microsoft.com/office/drawing/2014/main" id="{25D375A6-E1AB-427A-B9D9-7647F9DDD878}"/>
              </a:ext>
            </a:extLst>
          </p:cNvPr>
          <p:cNvSpPr>
            <a:spLocks noGrp="1"/>
          </p:cNvSpPr>
          <p:nvPr>
            <p:ph type="dt" sz="half" idx="10"/>
          </p:nvPr>
        </p:nvSpPr>
        <p:spPr/>
        <p:txBody>
          <a:bodyPr/>
          <a:lstStyle/>
          <a:p>
            <a:r>
              <a:rPr lang="sv-SE" dirty="0"/>
              <a:t>Region Halland  │</a:t>
            </a:r>
          </a:p>
        </p:txBody>
      </p:sp>
      <p:sp>
        <p:nvSpPr>
          <p:cNvPr id="4" name="Platshållare för sidfot 3">
            <a:extLst>
              <a:ext uri="{FF2B5EF4-FFF2-40B4-BE49-F238E27FC236}">
                <a16:creationId xmlns:a16="http://schemas.microsoft.com/office/drawing/2014/main" id="{598FB377-D5EC-4CF3-AAD0-DA1A486FEB28}"/>
              </a:ext>
            </a:extLst>
          </p:cNvPr>
          <p:cNvSpPr>
            <a:spLocks noGrp="1"/>
          </p:cNvSpPr>
          <p:nvPr>
            <p:ph type="ftr" sz="quarter" idx="11"/>
          </p:nvPr>
        </p:nvSpPr>
        <p:spPr/>
        <p:txBody>
          <a:bodyPr/>
          <a:lstStyle/>
          <a:p>
            <a:r>
              <a:rPr lang="sv-SE" dirty="0"/>
              <a:t>Halland – Bästa livsplatsen</a:t>
            </a:r>
          </a:p>
        </p:txBody>
      </p:sp>
      <p:sp>
        <p:nvSpPr>
          <p:cNvPr id="5" name="Platshållare för bildnummer 4">
            <a:extLst>
              <a:ext uri="{FF2B5EF4-FFF2-40B4-BE49-F238E27FC236}">
                <a16:creationId xmlns:a16="http://schemas.microsoft.com/office/drawing/2014/main" id="{DF8B6E0C-343B-4614-BD6C-6399EB338E02}"/>
              </a:ext>
            </a:extLst>
          </p:cNvPr>
          <p:cNvSpPr>
            <a:spLocks noGrp="1"/>
          </p:cNvSpPr>
          <p:nvPr>
            <p:ph type="sldNum" sz="quarter" idx="12"/>
          </p:nvPr>
        </p:nvSpPr>
        <p:spPr/>
        <p:txBody>
          <a:bodyPr/>
          <a:lstStyle/>
          <a:p>
            <a:fld id="{E8645303-2AAE-45D1-913A-B06AE6474513}" type="slidenum">
              <a:rPr lang="sv-SE" smtClean="0"/>
              <a:pPr/>
              <a:t>‹#›</a:t>
            </a:fld>
            <a:endParaRPr lang="sv-SE" dirty="0"/>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2685879" y="2263988"/>
            <a:ext cx="6336000" cy="1362918"/>
          </a:xfrm>
          <a:prstGeom prst="rect">
            <a:avLst/>
          </a:prstGeom>
        </p:spPr>
      </p:pic>
    </p:spTree>
    <p:extLst>
      <p:ext uri="{BB962C8B-B14F-4D97-AF65-F5344CB8AC3E}">
        <p14:creationId xmlns:p14="http://schemas.microsoft.com/office/powerpoint/2010/main" val="1720799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65BB4607-BCEA-4CAA-9150-3AFD5C07ABEF}" type="datetimeFigureOut">
              <a:rPr lang="sv-SE" smtClean="0"/>
              <a:t>2020-06-12</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F51771C1-CBD9-4CCA-A93B-3591725125C7}" type="slidenum">
              <a:rPr lang="sv-SE" smtClean="0"/>
              <a:t>‹#›</a:t>
            </a:fld>
            <a:endParaRPr lang="sv-SE" dirty="0"/>
          </a:p>
        </p:txBody>
      </p:sp>
    </p:spTree>
    <p:extLst>
      <p:ext uri="{BB962C8B-B14F-4D97-AF65-F5344CB8AC3E}">
        <p14:creationId xmlns:p14="http://schemas.microsoft.com/office/powerpoint/2010/main" val="16053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0CACBE00-8AA3-4F18-92A3-D282A45A5597}"/>
              </a:ext>
            </a:extLst>
          </p:cNvPr>
          <p:cNvPicPr>
            <a:picLocks noChangeAspect="1"/>
          </p:cNvPicPr>
          <p:nvPr userDrawn="1"/>
        </p:nvPicPr>
        <p:blipFill>
          <a:blip r:embed="rId2"/>
          <a:srcRect/>
          <a:stretch/>
        </p:blipFill>
        <p:spPr>
          <a:xfrm>
            <a:off x="-1578042" y="-1410536"/>
            <a:ext cx="7920000" cy="8383813"/>
          </a:xfrm>
          <a:prstGeom prst="rect">
            <a:avLst/>
          </a:prstGeom>
        </p:spPr>
      </p:pic>
      <p:sp>
        <p:nvSpPr>
          <p:cNvPr id="2" name="Rubrik 1"/>
          <p:cNvSpPr>
            <a:spLocks noGrp="1"/>
          </p:cNvSpPr>
          <p:nvPr>
            <p:ph type="title" hasCustomPrompt="1"/>
          </p:nvPr>
        </p:nvSpPr>
        <p:spPr>
          <a:xfrm>
            <a:off x="1955800" y="2711338"/>
            <a:ext cx="8280400" cy="2160000"/>
          </a:xfrm>
        </p:spPr>
        <p:txBody>
          <a:bodyPr anchor="t" anchorCtr="0"/>
          <a:lstStyle>
            <a:lvl1pPr algn="ctr">
              <a:lnSpc>
                <a:spcPct val="100000"/>
              </a:lnSpc>
              <a:defRPr sz="3800" spc="0" baseline="0"/>
            </a:lvl1pPr>
          </a:lstStyle>
          <a:p>
            <a:r>
              <a:rPr lang="sv-SE" dirty="0"/>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p:bg>
      <p:bgPr>
        <a:solidFill>
          <a:schemeClr val="accent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bwMode="black">
          <a:xfrm>
            <a:off x="1207911" y="1183008"/>
            <a:ext cx="936000" cy="738948"/>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308100" y="2085296"/>
            <a:ext cx="9575800" cy="2235200"/>
          </a:xfrm>
        </p:spPr>
        <p:txBody>
          <a:bodyPr/>
          <a:lstStyle>
            <a:lvl1pPr marL="0" indent="0">
              <a:spcBef>
                <a:spcPts val="0"/>
              </a:spcBef>
              <a:buNone/>
              <a:defRPr sz="3600"/>
            </a:lvl1pPr>
          </a:lstStyle>
          <a:p>
            <a:pPr lvl="0"/>
            <a:r>
              <a:rPr lang="sv-SE"/>
              <a:t>Redigera format för bakgrundstext</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dirty="0"/>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47443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51816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07123" y="1665288"/>
            <a:ext cx="5181601"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97108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818522" y="2245934"/>
            <a:ext cx="5157787"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5"/>
          <p:cNvSpPr>
            <a:spLocks noGrp="1"/>
          </p:cNvSpPr>
          <p:nvPr>
            <p:ph sz="quarter" idx="4"/>
          </p:nvPr>
        </p:nvSpPr>
        <p:spPr>
          <a:xfrm>
            <a:off x="6193466" y="2245934"/>
            <a:ext cx="5183188"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Rubrik 9"/>
          <p:cNvSpPr>
            <a:spLocks noGrp="1"/>
          </p:cNvSpPr>
          <p:nvPr>
            <p:ph type="title"/>
          </p:nvPr>
        </p:nvSpPr>
        <p:spPr/>
        <p:txBody>
          <a:bodyPr/>
          <a:lstStyle/>
          <a:p>
            <a:r>
              <a:rPr lang="sv-SE"/>
              <a:t>Klicka här för att ändra format</a:t>
            </a:r>
            <a:endParaRPr lang="sv-SE" dirty="0"/>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dirty="0"/>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dirty="0"/>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03275" y="1665288"/>
            <a:ext cx="48600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98242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6528468" y="1665288"/>
            <a:ext cx="4860257"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dirty="0"/>
              <a:t>Klicka på ikonen för att lägga till en bild</a:t>
            </a:r>
            <a:endParaRPr lang="en-US" dirty="0"/>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dirty="0"/>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dirty="0"/>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72840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dirty="0"/>
              <a:t>Klicka på ikonen för att lägga till en bild</a:t>
            </a:r>
            <a:endParaRPr lang="en-US" dirty="0"/>
          </a:p>
        </p:txBody>
      </p:sp>
    </p:spTree>
    <p:extLst>
      <p:ext uri="{BB962C8B-B14F-4D97-AF65-F5344CB8AC3E}">
        <p14:creationId xmlns:p14="http://schemas.microsoft.com/office/powerpoint/2010/main" val="2808315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dirty="0"/>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dirty="0"/>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dirty="0"/>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se/url?sa=i&amp;url=https%3A%2F%2Ffree3d.com%2Fsv%2F3d-model%2Fcartoon-car-7857.html&amp;psig=AOvVaw3W1JGyPHZL2V0sD1L9sSXE&amp;ust=1591975295547000&amp;source=images&amp;cd=vfe&amp;ved=0CAIQjRxqFwoTCPD95aGI-ukCFQAAAAAdAAAAABAK"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a:xfrm>
            <a:off x="1774825" y="1378843"/>
            <a:ext cx="8642350" cy="1389295"/>
          </a:xfrm>
        </p:spPr>
        <p:txBody>
          <a:bodyPr/>
          <a:lstStyle/>
          <a:p>
            <a:r>
              <a:rPr lang="sv-SE" sz="4000" dirty="0"/>
              <a:t/>
            </a:r>
            <a:br>
              <a:rPr lang="sv-SE" sz="4000" dirty="0"/>
            </a:br>
            <a:r>
              <a:rPr lang="sv-SE" sz="4000" dirty="0"/>
              <a:t>Välkommen</a:t>
            </a:r>
          </a:p>
        </p:txBody>
      </p:sp>
      <p:sp>
        <p:nvSpPr>
          <p:cNvPr id="3" name="Underrubrik 2">
            <a:extLst>
              <a:ext uri="{FF2B5EF4-FFF2-40B4-BE49-F238E27FC236}">
                <a16:creationId xmlns:a16="http://schemas.microsoft.com/office/drawing/2014/main" id="{34E3D8B8-F7D7-4EBE-AD2F-92060A89B7F1}"/>
              </a:ext>
            </a:extLst>
          </p:cNvPr>
          <p:cNvSpPr>
            <a:spLocks noGrp="1"/>
          </p:cNvSpPr>
          <p:nvPr>
            <p:ph type="subTitle" idx="1"/>
          </p:nvPr>
        </p:nvSpPr>
        <p:spPr>
          <a:xfrm>
            <a:off x="1800225" y="1378842"/>
            <a:ext cx="8642350" cy="491521"/>
          </a:xfrm>
        </p:spPr>
        <p:txBody>
          <a:bodyPr/>
          <a:lstStyle/>
          <a:p>
            <a:r>
              <a:rPr lang="sv-SE" sz="2000" dirty="0"/>
              <a:t>Coronapandemin</a:t>
            </a:r>
          </a:p>
        </p:txBody>
      </p:sp>
      <p:sp>
        <p:nvSpPr>
          <p:cNvPr id="4" name="Platshållare för datum 3"/>
          <p:cNvSpPr>
            <a:spLocks noGrp="1"/>
          </p:cNvSpPr>
          <p:nvPr>
            <p:ph type="dt" sz="half" idx="4294967295"/>
          </p:nvPr>
        </p:nvSpPr>
        <p:spPr>
          <a:xfrm>
            <a:off x="0" y="6356350"/>
            <a:ext cx="1800225" cy="323850"/>
          </a:xfrm>
        </p:spPr>
        <p:txBody>
          <a:bodyPr/>
          <a:lstStyle/>
          <a:p>
            <a:r>
              <a:rPr lang="sv-SE" dirty="0"/>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dirty="0"/>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dirty="0"/>
          </a:p>
        </p:txBody>
      </p:sp>
      <p:sp>
        <p:nvSpPr>
          <p:cNvPr id="7" name="Rubrik 6"/>
          <p:cNvSpPr txBox="1">
            <a:spLocks/>
          </p:cNvSpPr>
          <p:nvPr/>
        </p:nvSpPr>
        <p:spPr bwMode="white">
          <a:xfrm>
            <a:off x="828675" y="2867626"/>
            <a:ext cx="10585449" cy="1296000"/>
          </a:xfrm>
          <a:prstGeom prst="rect">
            <a:avLst/>
          </a:prstGeom>
        </p:spPr>
        <p:txBody>
          <a:bodyPr vert="horz" lIns="0" tIns="0" rIns="0" bIns="0" rtlCol="0" anchor="t" anchorCtr="0">
            <a:noAutofit/>
          </a:bodyPr>
          <a:lstStyle>
            <a:lvl1pPr algn="ctr" defTabSz="914400" rtl="0" eaLnBrk="1" latinLnBrk="0" hangingPunct="1">
              <a:lnSpc>
                <a:spcPct val="100000"/>
              </a:lnSpc>
              <a:spcBef>
                <a:spcPct val="0"/>
              </a:spcBef>
              <a:buNone/>
              <a:defRPr sz="3800" b="1" kern="1200" spc="0" baseline="0">
                <a:solidFill>
                  <a:schemeClr val="bg1"/>
                </a:solidFill>
                <a:latin typeface="+mj-lt"/>
                <a:ea typeface="+mj-ea"/>
                <a:cs typeface="+mj-cs"/>
              </a:defRPr>
            </a:lvl1pPr>
          </a:lstStyle>
          <a:p>
            <a:pPr>
              <a:lnSpc>
                <a:spcPct val="150000"/>
              </a:lnSpc>
            </a:pPr>
            <a:r>
              <a:rPr lang="sv-SE" sz="1200" dirty="0"/>
              <a:t/>
            </a:r>
            <a:br>
              <a:rPr lang="sv-SE" sz="1200" dirty="0"/>
            </a:br>
            <a:r>
              <a:rPr lang="sv-SE" sz="1200" dirty="0" smtClean="0"/>
              <a:t>Martin Engström, hälso- och sjukvårdsdirektör</a:t>
            </a:r>
          </a:p>
          <a:p>
            <a:pPr>
              <a:lnSpc>
                <a:spcPct val="150000"/>
              </a:lnSpc>
            </a:pPr>
            <a:r>
              <a:rPr lang="sv-SE" sz="1200" dirty="0" smtClean="0"/>
              <a:t>Maria Löfgren, smittskyddsläkare</a:t>
            </a:r>
          </a:p>
          <a:p>
            <a:pPr>
              <a:lnSpc>
                <a:spcPct val="150000"/>
              </a:lnSpc>
            </a:pPr>
            <a:r>
              <a:rPr lang="sv-SE" sz="1200" dirty="0" smtClean="0"/>
              <a:t>Carolina Samuelsson, Sjukhuschef Hallands sjukhus</a:t>
            </a:r>
            <a:endParaRPr lang="sv-SE" sz="1200" dirty="0"/>
          </a:p>
        </p:txBody>
      </p:sp>
    </p:spTree>
    <p:extLst>
      <p:ext uri="{BB962C8B-B14F-4D97-AF65-F5344CB8AC3E}">
        <p14:creationId xmlns:p14="http://schemas.microsoft.com/office/powerpoint/2010/main" val="64534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A7906C6-647F-4DBD-A13A-D3C66B7F1811}"/>
              </a:ext>
            </a:extLst>
          </p:cNvPr>
          <p:cNvSpPr>
            <a:spLocks noGrp="1"/>
          </p:cNvSpPr>
          <p:nvPr>
            <p:ph type="title"/>
          </p:nvPr>
        </p:nvSpPr>
        <p:spPr>
          <a:xfrm>
            <a:off x="443057" y="0"/>
            <a:ext cx="10585449" cy="1296000"/>
          </a:xfrm>
        </p:spPr>
        <p:txBody>
          <a:bodyPr/>
          <a:lstStyle/>
          <a:p>
            <a:r>
              <a:rPr lang="sv-SE" dirty="0">
                <a:solidFill>
                  <a:srgbClr val="000000"/>
                </a:solidFill>
                <a:latin typeface="Arial" charset="0"/>
              </a:rPr>
              <a:t> </a:t>
            </a:r>
            <a:r>
              <a:rPr lang="sv-SE" dirty="0" smtClean="0">
                <a:solidFill>
                  <a:srgbClr val="000000"/>
                </a:solidFill>
                <a:latin typeface="Arial" charset="0"/>
              </a:rPr>
              <a:t>Covid-19 beläggning Hallands sjukhus</a:t>
            </a:r>
            <a:endParaRPr lang="sv-SE" dirty="0"/>
          </a:p>
        </p:txBody>
      </p:sp>
      <p:pic>
        <p:nvPicPr>
          <p:cNvPr id="4" name="Bildobjekt 3"/>
          <p:cNvPicPr>
            <a:picLocks noChangeAspect="1"/>
          </p:cNvPicPr>
          <p:nvPr/>
        </p:nvPicPr>
        <p:blipFill>
          <a:blip r:embed="rId3"/>
          <a:stretch>
            <a:fillRect/>
          </a:stretch>
        </p:blipFill>
        <p:spPr>
          <a:xfrm>
            <a:off x="0" y="1195864"/>
            <a:ext cx="12025745" cy="4758991"/>
          </a:xfrm>
          <a:prstGeom prst="rect">
            <a:avLst/>
          </a:prstGeom>
        </p:spPr>
      </p:pic>
      <p:sp>
        <p:nvSpPr>
          <p:cNvPr id="5" name="Rektangel 4"/>
          <p:cNvSpPr/>
          <p:nvPr/>
        </p:nvSpPr>
        <p:spPr>
          <a:xfrm>
            <a:off x="5974813" y="3244334"/>
            <a:ext cx="242374" cy="369332"/>
          </a:xfrm>
          <a:prstGeom prst="rect">
            <a:avLst/>
          </a:prstGeom>
        </p:spPr>
        <p:txBody>
          <a:bodyPr wrap="none">
            <a:spAutoFit/>
          </a:bodyPr>
          <a:lstStyle/>
          <a:p>
            <a:r>
              <a:rPr lang="sv-SE" dirty="0">
                <a:solidFill>
                  <a:srgbClr val="000000"/>
                </a:solidFill>
                <a:latin typeface="Times New Roman" panose="02020603050405020304" pitchFamily="18" charset="0"/>
              </a:rPr>
              <a:t> </a:t>
            </a:r>
            <a:endParaRPr lang="sv-SE" dirty="0"/>
          </a:p>
        </p:txBody>
      </p:sp>
    </p:spTree>
    <p:extLst>
      <p:ext uri="{BB962C8B-B14F-4D97-AF65-F5344CB8AC3E}">
        <p14:creationId xmlns:p14="http://schemas.microsoft.com/office/powerpoint/2010/main" val="504241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9E81708-9CE7-441A-9B25-3D09FA5AE281}"/>
              </a:ext>
            </a:extLst>
          </p:cNvPr>
          <p:cNvSpPr>
            <a:spLocks noGrp="1"/>
          </p:cNvSpPr>
          <p:nvPr>
            <p:ph type="title"/>
          </p:nvPr>
        </p:nvSpPr>
        <p:spPr>
          <a:xfrm>
            <a:off x="437515" y="0"/>
            <a:ext cx="10585449" cy="1296000"/>
          </a:xfrm>
        </p:spPr>
        <p:txBody>
          <a:bodyPr/>
          <a:lstStyle/>
          <a:p>
            <a:r>
              <a:rPr lang="sv-SE" dirty="0" smtClean="0"/>
              <a:t>Kapacitet </a:t>
            </a:r>
            <a:r>
              <a:rPr lang="sv-SE" dirty="0" err="1" smtClean="0"/>
              <a:t>versus</a:t>
            </a:r>
            <a:r>
              <a:rPr lang="sv-SE" smtClean="0"/>
              <a:t> nyttjande</a:t>
            </a:r>
            <a:endParaRPr lang="sv-SE" dirty="0"/>
          </a:p>
        </p:txBody>
      </p:sp>
      <p:graphicFrame>
        <p:nvGraphicFramePr>
          <p:cNvPr id="5" name="Diagram 4">
            <a:extLst>
              <a:ext uri="{FF2B5EF4-FFF2-40B4-BE49-F238E27FC236}">
                <a16:creationId xmlns:a16="http://schemas.microsoft.com/office/drawing/2014/main" id="{34D99062-433C-48B3-8072-E9DE621960A5}"/>
              </a:ext>
            </a:extLst>
          </p:cNvPr>
          <p:cNvGraphicFramePr>
            <a:graphicFrameLocks/>
          </p:cNvGraphicFramePr>
          <p:nvPr>
            <p:extLst>
              <p:ext uri="{D42A27DB-BD31-4B8C-83A1-F6EECF244321}">
                <p14:modId xmlns:p14="http://schemas.microsoft.com/office/powerpoint/2010/main" val="144105333"/>
              </p:ext>
            </p:extLst>
          </p:nvPr>
        </p:nvGraphicFramePr>
        <p:xfrm>
          <a:off x="77003" y="1087654"/>
          <a:ext cx="11983452" cy="5770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1142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Goda möjligheter till bra sommar </a:t>
            </a:r>
            <a:br>
              <a:rPr lang="sv-SE" dirty="0" smtClean="0"/>
            </a:br>
            <a:r>
              <a:rPr lang="sv-SE" dirty="0" smtClean="0"/>
              <a:t>– om vi fortsätter hjälpas åt</a:t>
            </a:r>
            <a:endParaRPr lang="sv-SE" dirty="0"/>
          </a:p>
        </p:txBody>
      </p:sp>
      <p:sp>
        <p:nvSpPr>
          <p:cNvPr id="3" name="Platshållare för innehåll 2"/>
          <p:cNvSpPr>
            <a:spLocks noGrp="1"/>
          </p:cNvSpPr>
          <p:nvPr>
            <p:ph sz="quarter" idx="13"/>
          </p:nvPr>
        </p:nvSpPr>
        <p:spPr>
          <a:xfrm>
            <a:off x="803275" y="1772967"/>
            <a:ext cx="8441055" cy="4535488"/>
          </a:xfrm>
        </p:spPr>
        <p:txBody>
          <a:bodyPr/>
          <a:lstStyle/>
          <a:p>
            <a:pPr>
              <a:spcAft>
                <a:spcPts val="1200"/>
              </a:spcAft>
            </a:pPr>
            <a:r>
              <a:rPr lang="sv-SE" sz="2400" dirty="0" smtClean="0"/>
              <a:t>Alla patienter med covid-19 som hittills behövt vård på sjukhus har kunnat få det.</a:t>
            </a:r>
          </a:p>
          <a:p>
            <a:pPr>
              <a:spcAft>
                <a:spcPts val="1200"/>
              </a:spcAft>
            </a:pPr>
            <a:r>
              <a:rPr lang="sv-SE" sz="2400" dirty="0" smtClean="0"/>
              <a:t>Så vill vi fortsätta ha det i sommar!</a:t>
            </a:r>
          </a:p>
          <a:p>
            <a:pPr>
              <a:spcAft>
                <a:spcPts val="1200"/>
              </a:spcAft>
            </a:pPr>
            <a:r>
              <a:rPr lang="sv-SE" sz="2400" dirty="0" smtClean="0"/>
              <a:t>Vi har planerat för det och med stora gemensamma ansträngningar kan vi också erbjuda sjukvårdens medarbetare den ledighet de behöver. </a:t>
            </a:r>
            <a:endParaRPr lang="sv-SE" sz="2400" dirty="0"/>
          </a:p>
          <a:p>
            <a:pPr>
              <a:spcAft>
                <a:spcPts val="1200"/>
              </a:spcAft>
            </a:pPr>
            <a:r>
              <a:rPr lang="sv-SE" sz="2400" dirty="0" smtClean="0"/>
              <a:t>Nu måste vi alla hjälpas åt! Följ riktlinjerna!</a:t>
            </a:r>
          </a:p>
          <a:p>
            <a:pPr>
              <a:spcAft>
                <a:spcPts val="1200"/>
              </a:spcAft>
            </a:pPr>
            <a:r>
              <a:rPr lang="sv-SE" sz="2400" dirty="0" smtClean="0"/>
              <a:t>Tillsammans – för varandra.</a:t>
            </a:r>
          </a:p>
          <a:p>
            <a:pPr marL="0" indent="0">
              <a:buNone/>
            </a:pPr>
            <a:endParaRPr lang="sv-SE" dirty="0"/>
          </a:p>
        </p:txBody>
      </p:sp>
      <p:sp>
        <p:nvSpPr>
          <p:cNvPr id="5" name="Platshållare för sidfot 4"/>
          <p:cNvSpPr>
            <a:spLocks noGrp="1"/>
          </p:cNvSpPr>
          <p:nvPr>
            <p:ph type="ftr" sz="quarter" idx="15"/>
          </p:nvPr>
        </p:nvSpPr>
        <p:spPr/>
        <p:txBody>
          <a:bodyPr/>
          <a:lstStyle/>
          <a:p>
            <a:r>
              <a:rPr lang="sv-SE" dirty="0" smtClean="0"/>
              <a:t>Hallands sjukhus</a:t>
            </a:r>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7490" y="1210577"/>
            <a:ext cx="3024592" cy="4553965"/>
          </a:xfrm>
          <a:prstGeom prst="rect">
            <a:avLst/>
          </a:prstGeom>
        </p:spPr>
      </p:pic>
    </p:spTree>
    <p:extLst>
      <p:ext uri="{BB962C8B-B14F-4D97-AF65-F5344CB8AC3E}">
        <p14:creationId xmlns:p14="http://schemas.microsoft.com/office/powerpoint/2010/main" val="1118115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CB7F7F-04C5-42B9-A48D-97A648817435}"/>
              </a:ext>
            </a:extLst>
          </p:cNvPr>
          <p:cNvSpPr>
            <a:spLocks noGrp="1"/>
          </p:cNvSpPr>
          <p:nvPr>
            <p:ph type="title"/>
          </p:nvPr>
        </p:nvSpPr>
        <p:spPr>
          <a:xfrm>
            <a:off x="1955799" y="2899764"/>
            <a:ext cx="8280400" cy="2160000"/>
          </a:xfrm>
        </p:spPr>
        <p:txBody>
          <a:bodyPr/>
          <a:lstStyle/>
          <a:p>
            <a:r>
              <a:rPr lang="sv-SE" sz="4000" dirty="0" smtClean="0">
                <a:latin typeface="Calibri" panose="020F0502020204030204" pitchFamily="34" charset="0"/>
                <a:cs typeface="Calibri" panose="020F0502020204030204" pitchFamily="34" charset="0"/>
              </a:rPr>
              <a:t>Utökad provtagning</a:t>
            </a:r>
            <a:r>
              <a:rPr lang="sv-SE" dirty="0"/>
              <a:t/>
            </a:r>
            <a:br>
              <a:rPr lang="sv-SE" dirty="0"/>
            </a:br>
            <a:endParaRPr lang="sv-SE" sz="3200" b="0" dirty="0"/>
          </a:p>
        </p:txBody>
      </p:sp>
      <p:sp>
        <p:nvSpPr>
          <p:cNvPr id="3" name="Rubrik 6"/>
          <p:cNvSpPr txBox="1">
            <a:spLocks/>
          </p:cNvSpPr>
          <p:nvPr/>
        </p:nvSpPr>
        <p:spPr bwMode="white">
          <a:xfrm>
            <a:off x="803275" y="3979764"/>
            <a:ext cx="10585449" cy="891574"/>
          </a:xfrm>
          <a:prstGeom prst="rect">
            <a:avLst/>
          </a:prstGeom>
        </p:spPr>
        <p:txBody>
          <a:bodyPr vert="horz" lIns="0" tIns="0" rIns="0" bIns="0" rtlCol="0" anchor="t" anchorCtr="0">
            <a:noAutofit/>
          </a:bodyPr>
          <a:lstStyle>
            <a:lvl1pPr algn="ctr" defTabSz="914400" rtl="0" eaLnBrk="1" latinLnBrk="0" hangingPunct="1">
              <a:lnSpc>
                <a:spcPct val="100000"/>
              </a:lnSpc>
              <a:spcBef>
                <a:spcPct val="0"/>
              </a:spcBef>
              <a:buNone/>
              <a:defRPr sz="3800" b="1" kern="1200" spc="0" baseline="0">
                <a:solidFill>
                  <a:schemeClr val="bg1"/>
                </a:solidFill>
                <a:latin typeface="+mj-lt"/>
                <a:ea typeface="+mj-ea"/>
                <a:cs typeface="+mj-cs"/>
              </a:defRPr>
            </a:lvl1pPr>
          </a:lstStyle>
          <a:p>
            <a:pPr>
              <a:lnSpc>
                <a:spcPct val="150000"/>
              </a:lnSpc>
            </a:pPr>
            <a:r>
              <a:rPr lang="sv-SE" sz="1200" dirty="0">
                <a:solidFill>
                  <a:schemeClr val="tx1"/>
                </a:solidFill>
              </a:rPr>
              <a:t/>
            </a:r>
            <a:br>
              <a:rPr lang="sv-SE" sz="1200" dirty="0">
                <a:solidFill>
                  <a:schemeClr val="tx1"/>
                </a:solidFill>
              </a:rPr>
            </a:br>
            <a:r>
              <a:rPr lang="sv-SE" sz="1400" dirty="0">
                <a:solidFill>
                  <a:schemeClr val="tx1"/>
                </a:solidFill>
              </a:rPr>
              <a:t/>
            </a:r>
            <a:br>
              <a:rPr lang="sv-SE" sz="1400" dirty="0">
                <a:solidFill>
                  <a:schemeClr val="tx1"/>
                </a:solidFill>
              </a:rPr>
            </a:br>
            <a:endParaRPr lang="sv-SE" sz="1400" dirty="0">
              <a:solidFill>
                <a:schemeClr val="tx1"/>
              </a:solidFill>
            </a:endParaRPr>
          </a:p>
        </p:txBody>
      </p:sp>
    </p:spTree>
    <p:extLst>
      <p:ext uri="{BB962C8B-B14F-4D97-AF65-F5344CB8AC3E}">
        <p14:creationId xmlns:p14="http://schemas.microsoft.com/office/powerpoint/2010/main" val="958361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3"/>
          </p:nvPr>
        </p:nvSpPr>
        <p:spPr>
          <a:xfrm>
            <a:off x="1334244" y="1045180"/>
            <a:ext cx="11195137" cy="4535488"/>
          </a:xfrm>
        </p:spPr>
        <p:txBody>
          <a:bodyPr/>
          <a:lstStyle/>
          <a:p>
            <a:pPr marL="0" indent="0">
              <a:buNone/>
            </a:pPr>
            <a:endParaRPr lang="sv-SE" sz="3200" dirty="0" smtClean="0"/>
          </a:p>
          <a:p>
            <a:r>
              <a:rPr lang="sv-SE" sz="3200" dirty="0" smtClean="0"/>
              <a:t>Provtagning för pågående covid-19</a:t>
            </a:r>
          </a:p>
          <a:p>
            <a:pPr marL="0" indent="0">
              <a:buNone/>
            </a:pPr>
            <a:endParaRPr lang="sv-SE" sz="3200" dirty="0" smtClean="0"/>
          </a:p>
          <a:p>
            <a:r>
              <a:rPr lang="sv-SE" sz="3200" dirty="0" smtClean="0"/>
              <a:t>Antikroppstest</a:t>
            </a:r>
          </a:p>
          <a:p>
            <a:pPr marL="0" indent="0">
              <a:buNone/>
            </a:pPr>
            <a:endParaRPr lang="sv-SE" sz="3200" dirty="0" smtClean="0"/>
          </a:p>
          <a:p>
            <a:r>
              <a:rPr lang="sv-SE" sz="3200" dirty="0" smtClean="0"/>
              <a:t>Smittspårning</a:t>
            </a:r>
          </a:p>
          <a:p>
            <a:endParaRPr lang="sv-SE" dirty="0"/>
          </a:p>
        </p:txBody>
      </p:sp>
      <p:sp>
        <p:nvSpPr>
          <p:cNvPr id="4" name="Platshållare för datum 3"/>
          <p:cNvSpPr>
            <a:spLocks noGrp="1"/>
          </p:cNvSpPr>
          <p:nvPr>
            <p:ph type="dt" sz="half" idx="14"/>
          </p:nvPr>
        </p:nvSpPr>
        <p:spPr/>
        <p:txBody>
          <a:bodyPr/>
          <a:lstStyle/>
          <a:p>
            <a:r>
              <a:rPr lang="sv-SE" smtClean="0"/>
              <a:t>Region Halland  │</a:t>
            </a:r>
            <a:endParaRPr lang="sv-SE" dirty="0"/>
          </a:p>
        </p:txBody>
      </p:sp>
      <p:sp>
        <p:nvSpPr>
          <p:cNvPr id="5" name="Platshållare för sidfot 4"/>
          <p:cNvSpPr>
            <a:spLocks noGrp="1"/>
          </p:cNvSpPr>
          <p:nvPr>
            <p:ph type="ftr" sz="quarter" idx="15"/>
          </p:nvPr>
        </p:nvSpPr>
        <p:spPr/>
        <p:txBody>
          <a:bodyPr/>
          <a:lstStyle/>
          <a:p>
            <a:r>
              <a:rPr lang="sv-SE" smtClean="0"/>
              <a:t>Halland – Bästa livsplatsen</a:t>
            </a:r>
            <a:endParaRPr lang="sv-SE" dirty="0"/>
          </a:p>
        </p:txBody>
      </p:sp>
      <p:sp>
        <p:nvSpPr>
          <p:cNvPr id="6" name="Platshållare för bildnummer 5"/>
          <p:cNvSpPr>
            <a:spLocks noGrp="1"/>
          </p:cNvSpPr>
          <p:nvPr>
            <p:ph type="sldNum" sz="quarter" idx="16"/>
          </p:nvPr>
        </p:nvSpPr>
        <p:spPr/>
        <p:txBody>
          <a:bodyPr/>
          <a:lstStyle/>
          <a:p>
            <a:fld id="{E8645303-2AAE-45D1-913A-B06AE6474513}" type="slidenum">
              <a:rPr lang="sv-SE" smtClean="0"/>
              <a:pPr/>
              <a:t>14</a:t>
            </a:fld>
            <a:endParaRPr lang="sv-SE" dirty="0"/>
          </a:p>
        </p:txBody>
      </p:sp>
    </p:spTree>
    <p:extLst>
      <p:ext uri="{BB962C8B-B14F-4D97-AF65-F5344CB8AC3E}">
        <p14:creationId xmlns:p14="http://schemas.microsoft.com/office/powerpoint/2010/main" val="700679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6"/>
          <p:cNvSpPr txBox="1">
            <a:spLocks/>
          </p:cNvSpPr>
          <p:nvPr/>
        </p:nvSpPr>
        <p:spPr bwMode="white">
          <a:xfrm>
            <a:off x="803275" y="3979764"/>
            <a:ext cx="10585449" cy="891574"/>
          </a:xfrm>
          <a:prstGeom prst="rect">
            <a:avLst/>
          </a:prstGeom>
        </p:spPr>
        <p:txBody>
          <a:bodyPr vert="horz" lIns="0" tIns="0" rIns="0" bIns="0" rtlCol="0" anchor="t" anchorCtr="0">
            <a:noAutofit/>
          </a:bodyPr>
          <a:lstStyle>
            <a:lvl1pPr algn="ctr" defTabSz="914400" rtl="0" eaLnBrk="1" latinLnBrk="0" hangingPunct="1">
              <a:lnSpc>
                <a:spcPct val="100000"/>
              </a:lnSpc>
              <a:spcBef>
                <a:spcPct val="0"/>
              </a:spcBef>
              <a:buNone/>
              <a:defRPr sz="3800" b="1" kern="1200" spc="0" baseline="0">
                <a:solidFill>
                  <a:schemeClr val="bg1"/>
                </a:solidFill>
                <a:latin typeface="+mj-lt"/>
                <a:ea typeface="+mj-ea"/>
                <a:cs typeface="+mj-cs"/>
              </a:defRPr>
            </a:lvl1pPr>
          </a:lstStyle>
          <a:p>
            <a:pPr>
              <a:lnSpc>
                <a:spcPct val="150000"/>
              </a:lnSpc>
            </a:pPr>
            <a:r>
              <a:rPr lang="sv-SE" sz="1200" dirty="0">
                <a:solidFill>
                  <a:schemeClr val="tx1"/>
                </a:solidFill>
              </a:rPr>
              <a:t/>
            </a:r>
            <a:br>
              <a:rPr lang="sv-SE" sz="1200" dirty="0">
                <a:solidFill>
                  <a:schemeClr val="tx1"/>
                </a:solidFill>
              </a:rPr>
            </a:br>
            <a:r>
              <a:rPr lang="sv-SE" sz="1400" dirty="0">
                <a:solidFill>
                  <a:schemeClr val="tx1"/>
                </a:solidFill>
              </a:rPr>
              <a:t/>
            </a:r>
            <a:br>
              <a:rPr lang="sv-SE" sz="1400" dirty="0">
                <a:solidFill>
                  <a:schemeClr val="tx1"/>
                </a:solidFill>
              </a:rPr>
            </a:br>
            <a:endParaRPr lang="sv-SE" sz="1400" dirty="0">
              <a:solidFill>
                <a:schemeClr val="tx1"/>
              </a:solidFill>
            </a:endParaRPr>
          </a:p>
        </p:txBody>
      </p:sp>
      <p:sp>
        <p:nvSpPr>
          <p:cNvPr id="5" name="Rubrik 4"/>
          <p:cNvSpPr>
            <a:spLocks noGrp="1"/>
          </p:cNvSpPr>
          <p:nvPr>
            <p:ph type="title"/>
          </p:nvPr>
        </p:nvSpPr>
        <p:spPr/>
        <p:txBody>
          <a:bodyPr/>
          <a:lstStyle/>
          <a:p>
            <a:r>
              <a:rPr lang="sv-SE" dirty="0"/>
              <a:t>Vad gör vi för att möta en sommar med många besökare i Halland?</a:t>
            </a:r>
            <a:br>
              <a:rPr lang="sv-SE" dirty="0"/>
            </a:br>
            <a:endParaRPr lang="sv-SE" dirty="0"/>
          </a:p>
        </p:txBody>
      </p:sp>
    </p:spTree>
    <p:extLst>
      <p:ext uri="{BB962C8B-B14F-4D97-AF65-F5344CB8AC3E}">
        <p14:creationId xmlns:p14="http://schemas.microsoft.com/office/powerpoint/2010/main" val="3086038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9625" y="782559"/>
            <a:ext cx="10585449" cy="1296000"/>
          </a:xfrm>
        </p:spPr>
        <p:txBody>
          <a:bodyPr/>
          <a:lstStyle/>
          <a:p>
            <a:r>
              <a:rPr lang="sv-SE" dirty="0" smtClean="0"/>
              <a:t>Fortfarande gäller…</a:t>
            </a:r>
            <a:endParaRPr lang="sv-SE" dirty="0"/>
          </a:p>
        </p:txBody>
      </p:sp>
      <p:sp>
        <p:nvSpPr>
          <p:cNvPr id="3" name="Platshållare för innehåll 2"/>
          <p:cNvSpPr>
            <a:spLocks noGrp="1"/>
          </p:cNvSpPr>
          <p:nvPr>
            <p:ph sz="quarter" idx="13"/>
          </p:nvPr>
        </p:nvSpPr>
        <p:spPr>
          <a:xfrm>
            <a:off x="803275" y="2078559"/>
            <a:ext cx="11195137" cy="4535488"/>
          </a:xfrm>
        </p:spPr>
        <p:txBody>
          <a:bodyPr/>
          <a:lstStyle/>
          <a:p>
            <a:r>
              <a:rPr lang="sv-SE" sz="3200" dirty="0"/>
              <a:t>s</a:t>
            </a:r>
            <a:r>
              <a:rPr lang="sv-SE" sz="3200" dirty="0" smtClean="0"/>
              <a:t>tanna hemma när du är sjuk</a:t>
            </a:r>
          </a:p>
          <a:p>
            <a:r>
              <a:rPr lang="sv-SE" sz="3200" dirty="0"/>
              <a:t>n</a:t>
            </a:r>
            <a:r>
              <a:rPr lang="sv-SE" sz="3200" dirty="0" smtClean="0"/>
              <a:t>oggrann handhygien</a:t>
            </a:r>
          </a:p>
          <a:p>
            <a:r>
              <a:rPr lang="sv-SE" sz="3200" dirty="0"/>
              <a:t>h</a:t>
            </a:r>
            <a:r>
              <a:rPr lang="sv-SE" sz="3200" dirty="0" smtClean="0"/>
              <a:t>åll avstånd</a:t>
            </a:r>
          </a:p>
          <a:p>
            <a:r>
              <a:rPr lang="sv-SE" sz="3200" dirty="0"/>
              <a:t>u</a:t>
            </a:r>
            <a:r>
              <a:rPr lang="sv-SE" sz="3200" dirty="0" smtClean="0"/>
              <a:t>ndvik stora sociala sammanhang som </a:t>
            </a:r>
            <a:r>
              <a:rPr lang="sv-SE" sz="3200" dirty="0" err="1" smtClean="0"/>
              <a:t>fester,bröllop,kalas</a:t>
            </a:r>
            <a:endParaRPr lang="sv-SE" sz="3200" dirty="0" smtClean="0"/>
          </a:p>
          <a:p>
            <a:r>
              <a:rPr lang="sv-SE" sz="3200" dirty="0"/>
              <a:t>s</a:t>
            </a:r>
            <a:r>
              <a:rPr lang="sv-SE" sz="3200" dirty="0" smtClean="0"/>
              <a:t>kydda riskgrupperna</a:t>
            </a:r>
          </a:p>
          <a:p>
            <a:endParaRPr lang="sv-SE" dirty="0"/>
          </a:p>
        </p:txBody>
      </p:sp>
      <p:sp>
        <p:nvSpPr>
          <p:cNvPr id="4" name="Platshållare för datum 3"/>
          <p:cNvSpPr>
            <a:spLocks noGrp="1"/>
          </p:cNvSpPr>
          <p:nvPr>
            <p:ph type="dt" sz="half" idx="14"/>
          </p:nvPr>
        </p:nvSpPr>
        <p:spPr/>
        <p:txBody>
          <a:bodyPr/>
          <a:lstStyle/>
          <a:p>
            <a:r>
              <a:rPr lang="sv-SE" smtClean="0"/>
              <a:t>Region Halland  │</a:t>
            </a:r>
            <a:endParaRPr lang="sv-SE" dirty="0"/>
          </a:p>
        </p:txBody>
      </p:sp>
      <p:sp>
        <p:nvSpPr>
          <p:cNvPr id="5" name="Platshållare för sidfot 4"/>
          <p:cNvSpPr>
            <a:spLocks noGrp="1"/>
          </p:cNvSpPr>
          <p:nvPr>
            <p:ph type="ftr" sz="quarter" idx="15"/>
          </p:nvPr>
        </p:nvSpPr>
        <p:spPr/>
        <p:txBody>
          <a:bodyPr/>
          <a:lstStyle/>
          <a:p>
            <a:r>
              <a:rPr lang="sv-SE" smtClean="0"/>
              <a:t>Halland – Bästa livsplatsen</a:t>
            </a:r>
            <a:endParaRPr lang="sv-SE" dirty="0"/>
          </a:p>
        </p:txBody>
      </p:sp>
      <p:sp>
        <p:nvSpPr>
          <p:cNvPr id="6" name="Platshållare för bildnummer 5"/>
          <p:cNvSpPr>
            <a:spLocks noGrp="1"/>
          </p:cNvSpPr>
          <p:nvPr>
            <p:ph type="sldNum" sz="quarter" idx="16"/>
          </p:nvPr>
        </p:nvSpPr>
        <p:spPr/>
        <p:txBody>
          <a:bodyPr/>
          <a:lstStyle/>
          <a:p>
            <a:fld id="{E8645303-2AAE-45D1-913A-B06AE6474513}" type="slidenum">
              <a:rPr lang="sv-SE" smtClean="0"/>
              <a:pPr/>
              <a:t>16</a:t>
            </a:fld>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451" y="348563"/>
            <a:ext cx="4333103" cy="313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748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Resor</a:t>
            </a:r>
            <a:endParaRPr lang="sv-SE" dirty="0"/>
          </a:p>
        </p:txBody>
      </p:sp>
      <p:sp>
        <p:nvSpPr>
          <p:cNvPr id="3" name="Platshållare för innehåll 2"/>
          <p:cNvSpPr>
            <a:spLocks noGrp="1"/>
          </p:cNvSpPr>
          <p:nvPr>
            <p:ph sz="quarter" idx="13"/>
          </p:nvPr>
        </p:nvSpPr>
        <p:spPr/>
        <p:txBody>
          <a:bodyPr/>
          <a:lstStyle/>
          <a:p>
            <a:r>
              <a:rPr lang="sv-SE" dirty="0" smtClean="0"/>
              <a:t>Stort ansvar för individen. Hur kan jag resa säkert? Vilka kommer jag träffa? Vad gör jag om jag blir sjuk?</a:t>
            </a:r>
          </a:p>
          <a:p>
            <a:endParaRPr lang="sv-SE" dirty="0" smtClean="0"/>
          </a:p>
          <a:p>
            <a:r>
              <a:rPr lang="sv-SE" dirty="0" smtClean="0"/>
              <a:t>Undvik kollektivtrafik och andra färdmedel där det inte går att boka en plats</a:t>
            </a:r>
          </a:p>
          <a:p>
            <a:r>
              <a:rPr lang="sv-SE" dirty="0" smtClean="0"/>
              <a:t>Håll avstånd i kollektivtrafiken</a:t>
            </a:r>
          </a:p>
          <a:p>
            <a:endParaRPr lang="sv-SE" dirty="0"/>
          </a:p>
          <a:p>
            <a:r>
              <a:rPr lang="sv-SE" dirty="0" smtClean="0"/>
              <a:t>Fortsätt följa de allmänna råden oavsett var du befinner dig</a:t>
            </a:r>
            <a:endParaRPr lang="sv-SE" dirty="0"/>
          </a:p>
        </p:txBody>
      </p:sp>
      <p:sp>
        <p:nvSpPr>
          <p:cNvPr id="4" name="Platshållare för datum 3"/>
          <p:cNvSpPr>
            <a:spLocks noGrp="1"/>
          </p:cNvSpPr>
          <p:nvPr>
            <p:ph type="dt" sz="half" idx="14"/>
          </p:nvPr>
        </p:nvSpPr>
        <p:spPr/>
        <p:txBody>
          <a:bodyPr/>
          <a:lstStyle/>
          <a:p>
            <a:r>
              <a:rPr lang="sv-SE" smtClean="0"/>
              <a:t>Region Halland  │</a:t>
            </a:r>
            <a:endParaRPr lang="sv-SE" dirty="0"/>
          </a:p>
        </p:txBody>
      </p:sp>
      <p:sp>
        <p:nvSpPr>
          <p:cNvPr id="5" name="Platshållare för sidfot 4"/>
          <p:cNvSpPr>
            <a:spLocks noGrp="1"/>
          </p:cNvSpPr>
          <p:nvPr>
            <p:ph type="ftr" sz="quarter" idx="15"/>
          </p:nvPr>
        </p:nvSpPr>
        <p:spPr/>
        <p:txBody>
          <a:bodyPr/>
          <a:lstStyle/>
          <a:p>
            <a:r>
              <a:rPr lang="sv-SE" smtClean="0"/>
              <a:t>Halland – Bästa livsplatsen</a:t>
            </a:r>
            <a:endParaRPr lang="sv-SE" dirty="0"/>
          </a:p>
        </p:txBody>
      </p:sp>
      <p:sp>
        <p:nvSpPr>
          <p:cNvPr id="6" name="Platshållare för bildnummer 5"/>
          <p:cNvSpPr>
            <a:spLocks noGrp="1"/>
          </p:cNvSpPr>
          <p:nvPr>
            <p:ph type="sldNum" sz="quarter" idx="16"/>
          </p:nvPr>
        </p:nvSpPr>
        <p:spPr/>
        <p:txBody>
          <a:bodyPr/>
          <a:lstStyle/>
          <a:p>
            <a:fld id="{E8645303-2AAE-45D1-913A-B06AE6474513}" type="slidenum">
              <a:rPr lang="sv-SE" smtClean="0"/>
              <a:pPr/>
              <a:t>17</a:t>
            </a:fld>
            <a:endParaRPr lang="sv-SE" dirty="0"/>
          </a:p>
        </p:txBody>
      </p:sp>
      <p:pic>
        <p:nvPicPr>
          <p:cNvPr id="2050" name="Picture 2" descr="Tecknade bil 3D-modell $7 - .max - Free3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7966" y="3230054"/>
            <a:ext cx="2706131" cy="2706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29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08602" y="2270459"/>
            <a:ext cx="10585449" cy="1296000"/>
          </a:xfrm>
        </p:spPr>
        <p:txBody>
          <a:bodyPr/>
          <a:lstStyle/>
          <a:p>
            <a:r>
              <a:rPr lang="sv-SE" dirty="0" smtClean="0"/>
              <a:t>Insatser under sommaren för att påminna... </a:t>
            </a:r>
            <a:endParaRPr lang="sv-SE" dirty="0"/>
          </a:p>
        </p:txBody>
      </p:sp>
      <p:sp>
        <p:nvSpPr>
          <p:cNvPr id="4" name="Platshållare för datum 3"/>
          <p:cNvSpPr>
            <a:spLocks noGrp="1"/>
          </p:cNvSpPr>
          <p:nvPr>
            <p:ph type="dt" sz="half" idx="14"/>
          </p:nvPr>
        </p:nvSpPr>
        <p:spPr/>
        <p:txBody>
          <a:bodyPr/>
          <a:lstStyle/>
          <a:p>
            <a:r>
              <a:rPr lang="sv-SE" smtClean="0"/>
              <a:t>Region Halland  │</a:t>
            </a:r>
            <a:endParaRPr lang="sv-SE" dirty="0"/>
          </a:p>
        </p:txBody>
      </p:sp>
      <p:sp>
        <p:nvSpPr>
          <p:cNvPr id="5" name="Platshållare för sidfot 4"/>
          <p:cNvSpPr>
            <a:spLocks noGrp="1"/>
          </p:cNvSpPr>
          <p:nvPr>
            <p:ph type="ftr" sz="quarter" idx="15"/>
          </p:nvPr>
        </p:nvSpPr>
        <p:spPr/>
        <p:txBody>
          <a:bodyPr/>
          <a:lstStyle/>
          <a:p>
            <a:r>
              <a:rPr lang="sv-SE" smtClean="0"/>
              <a:t>Halland – Bästa livsplatsen</a:t>
            </a:r>
            <a:endParaRPr lang="sv-SE" dirty="0"/>
          </a:p>
        </p:txBody>
      </p:sp>
      <p:sp>
        <p:nvSpPr>
          <p:cNvPr id="6" name="Platshållare för bildnummer 5"/>
          <p:cNvSpPr>
            <a:spLocks noGrp="1"/>
          </p:cNvSpPr>
          <p:nvPr>
            <p:ph type="sldNum" sz="quarter" idx="16"/>
          </p:nvPr>
        </p:nvSpPr>
        <p:spPr/>
        <p:txBody>
          <a:bodyPr/>
          <a:lstStyle/>
          <a:p>
            <a:fld id="{E8645303-2AAE-45D1-913A-B06AE6474513}" type="slidenum">
              <a:rPr lang="sv-SE" smtClean="0"/>
              <a:pPr/>
              <a:t>18</a:t>
            </a:fld>
            <a:endParaRPr lang="sv-SE" dirty="0"/>
          </a:p>
        </p:txBody>
      </p:sp>
    </p:spTree>
    <p:extLst>
      <p:ext uri="{BB962C8B-B14F-4D97-AF65-F5344CB8AC3E}">
        <p14:creationId xmlns:p14="http://schemas.microsoft.com/office/powerpoint/2010/main" val="19243314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1979739" y="2061020"/>
            <a:ext cx="9575800" cy="2235200"/>
          </a:xfrm>
        </p:spPr>
        <p:txBody>
          <a:bodyPr/>
          <a:lstStyle/>
          <a:p>
            <a:r>
              <a:rPr lang="sv-SE" dirty="0" smtClean="0"/>
              <a:t>Vi måste alla hjälpas åt </a:t>
            </a:r>
            <a:br>
              <a:rPr lang="sv-SE" dirty="0" smtClean="0"/>
            </a:br>
            <a:r>
              <a:rPr lang="sv-SE" dirty="0" smtClean="0"/>
              <a:t>– följ riktlinjerna!</a:t>
            </a:r>
          </a:p>
          <a:p>
            <a:endParaRPr lang="sv-SE" dirty="0" smtClean="0"/>
          </a:p>
          <a:p>
            <a:r>
              <a:rPr lang="sv-SE" dirty="0" smtClean="0"/>
              <a:t>Tillsammans – för varandra.</a:t>
            </a:r>
          </a:p>
          <a:p>
            <a:endParaRPr lang="sv-SE" dirty="0"/>
          </a:p>
          <a:p>
            <a:r>
              <a:rPr lang="sv-SE" dirty="0" smtClean="0"/>
              <a:t>Glad sommar!</a:t>
            </a:r>
            <a:endParaRPr lang="sv-SE" dirty="0"/>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807" y="2856488"/>
            <a:ext cx="3820193" cy="4001512"/>
          </a:xfrm>
          <a:prstGeom prst="rect">
            <a:avLst/>
          </a:prstGeom>
        </p:spPr>
      </p:pic>
    </p:spTree>
    <p:extLst>
      <p:ext uri="{BB962C8B-B14F-4D97-AF65-F5344CB8AC3E}">
        <p14:creationId xmlns:p14="http://schemas.microsoft.com/office/powerpoint/2010/main" val="109122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CB7F7F-04C5-42B9-A48D-97A648817435}"/>
              </a:ext>
            </a:extLst>
          </p:cNvPr>
          <p:cNvSpPr>
            <a:spLocks noGrp="1"/>
          </p:cNvSpPr>
          <p:nvPr>
            <p:ph type="title"/>
          </p:nvPr>
        </p:nvSpPr>
        <p:spPr>
          <a:xfrm>
            <a:off x="2279713" y="2971683"/>
            <a:ext cx="8280400" cy="2160000"/>
          </a:xfrm>
        </p:spPr>
        <p:txBody>
          <a:bodyPr/>
          <a:lstStyle/>
          <a:p>
            <a:r>
              <a:rPr lang="sv-SE" dirty="0"/>
              <a:t>Läget i </a:t>
            </a:r>
            <a:r>
              <a:rPr lang="sv-SE" dirty="0" smtClean="0"/>
              <a:t>Halland inför sommaren</a:t>
            </a:r>
            <a:r>
              <a:rPr lang="sv-SE" dirty="0"/>
              <a:t/>
            </a:r>
            <a:br>
              <a:rPr lang="sv-SE" dirty="0"/>
            </a:br>
            <a:r>
              <a:rPr lang="sv-SE" sz="2800" dirty="0"/>
              <a:t/>
            </a:r>
            <a:br>
              <a:rPr lang="sv-SE" sz="2800" dirty="0"/>
            </a:br>
            <a:r>
              <a:rPr lang="sv-SE" dirty="0"/>
              <a:t/>
            </a:r>
            <a:br>
              <a:rPr lang="sv-SE" dirty="0"/>
            </a:br>
            <a:endParaRPr lang="sv-SE" sz="3200" b="0" dirty="0"/>
          </a:p>
        </p:txBody>
      </p:sp>
      <p:sp>
        <p:nvSpPr>
          <p:cNvPr id="3" name="Rubrik 6"/>
          <p:cNvSpPr txBox="1">
            <a:spLocks/>
          </p:cNvSpPr>
          <p:nvPr/>
        </p:nvSpPr>
        <p:spPr bwMode="white">
          <a:xfrm>
            <a:off x="803275" y="3979764"/>
            <a:ext cx="10585449" cy="891574"/>
          </a:xfrm>
          <a:prstGeom prst="rect">
            <a:avLst/>
          </a:prstGeom>
        </p:spPr>
        <p:txBody>
          <a:bodyPr vert="horz" lIns="0" tIns="0" rIns="0" bIns="0" rtlCol="0" anchor="t" anchorCtr="0">
            <a:noAutofit/>
          </a:bodyPr>
          <a:lstStyle>
            <a:lvl1pPr algn="ctr" defTabSz="914400" rtl="0" eaLnBrk="1" latinLnBrk="0" hangingPunct="1">
              <a:lnSpc>
                <a:spcPct val="100000"/>
              </a:lnSpc>
              <a:spcBef>
                <a:spcPct val="0"/>
              </a:spcBef>
              <a:buNone/>
              <a:defRPr sz="3800" b="1" kern="1200" spc="0" baseline="0">
                <a:solidFill>
                  <a:schemeClr val="bg1"/>
                </a:solidFill>
                <a:latin typeface="+mj-lt"/>
                <a:ea typeface="+mj-ea"/>
                <a:cs typeface="+mj-cs"/>
              </a:defRPr>
            </a:lvl1pPr>
          </a:lstStyle>
          <a:p>
            <a:pPr>
              <a:lnSpc>
                <a:spcPct val="150000"/>
              </a:lnSpc>
            </a:pPr>
            <a:r>
              <a:rPr lang="sv-SE" sz="1200" dirty="0">
                <a:solidFill>
                  <a:schemeClr val="tx1"/>
                </a:solidFill>
              </a:rPr>
              <a:t/>
            </a:r>
            <a:br>
              <a:rPr lang="sv-SE" sz="1200" dirty="0">
                <a:solidFill>
                  <a:schemeClr val="tx1"/>
                </a:solidFill>
              </a:rPr>
            </a:br>
            <a:r>
              <a:rPr lang="sv-SE" sz="1400" dirty="0">
                <a:solidFill>
                  <a:schemeClr val="tx1"/>
                </a:solidFill>
              </a:rPr>
              <a:t/>
            </a:r>
            <a:br>
              <a:rPr lang="sv-SE" sz="1400" dirty="0">
                <a:solidFill>
                  <a:schemeClr val="tx1"/>
                </a:solidFill>
              </a:rPr>
            </a:br>
            <a:endParaRPr lang="sv-SE" sz="1400" dirty="0">
              <a:solidFill>
                <a:schemeClr val="tx1"/>
              </a:solidFill>
            </a:endParaRPr>
          </a:p>
        </p:txBody>
      </p:sp>
    </p:spTree>
    <p:extLst>
      <p:ext uri="{BB962C8B-B14F-4D97-AF65-F5344CB8AC3E}">
        <p14:creationId xmlns:p14="http://schemas.microsoft.com/office/powerpoint/2010/main" val="2814163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E99B003-AFEF-4A49-B8B6-D605A3D9900A}"/>
              </a:ext>
            </a:extLst>
          </p:cNvPr>
          <p:cNvPicPr>
            <a:picLocks noChangeAspect="1"/>
          </p:cNvPicPr>
          <p:nvPr/>
        </p:nvPicPr>
        <p:blipFill>
          <a:blip r:embed="rId3"/>
          <a:stretch>
            <a:fillRect/>
          </a:stretch>
        </p:blipFill>
        <p:spPr>
          <a:xfrm>
            <a:off x="4681103" y="1608401"/>
            <a:ext cx="7510897" cy="4535488"/>
          </a:xfrm>
          <a:prstGeom prst="rect">
            <a:avLst/>
          </a:prstGeom>
        </p:spPr>
      </p:pic>
      <p:sp>
        <p:nvSpPr>
          <p:cNvPr id="3" name="Rubrik 2">
            <a:extLst>
              <a:ext uri="{FF2B5EF4-FFF2-40B4-BE49-F238E27FC236}">
                <a16:creationId xmlns:a16="http://schemas.microsoft.com/office/drawing/2014/main" id="{A65DAE47-680B-4BB3-8A4B-E8B781129C20}"/>
              </a:ext>
            </a:extLst>
          </p:cNvPr>
          <p:cNvSpPr>
            <a:spLocks noGrp="1"/>
          </p:cNvSpPr>
          <p:nvPr>
            <p:ph type="title"/>
          </p:nvPr>
        </p:nvSpPr>
        <p:spPr/>
        <p:txBody>
          <a:bodyPr/>
          <a:lstStyle/>
          <a:p>
            <a:r>
              <a:rPr lang="sv-SE" dirty="0" smtClean="0"/>
              <a:t>Vad vi följer</a:t>
            </a:r>
            <a:endParaRPr lang="sv-SE" dirty="0"/>
          </a:p>
        </p:txBody>
      </p:sp>
      <p:sp>
        <p:nvSpPr>
          <p:cNvPr id="4" name="Platshållare för innehåll 3">
            <a:extLst>
              <a:ext uri="{FF2B5EF4-FFF2-40B4-BE49-F238E27FC236}">
                <a16:creationId xmlns:a16="http://schemas.microsoft.com/office/drawing/2014/main" id="{47AC6D2E-9C3B-4FCF-8F04-B43C6F6E1D17}"/>
              </a:ext>
            </a:extLst>
          </p:cNvPr>
          <p:cNvSpPr>
            <a:spLocks noGrp="1"/>
          </p:cNvSpPr>
          <p:nvPr>
            <p:ph sz="quarter" idx="13"/>
          </p:nvPr>
        </p:nvSpPr>
        <p:spPr/>
        <p:txBody>
          <a:bodyPr/>
          <a:lstStyle/>
          <a:p>
            <a:r>
              <a:rPr lang="sv-SE" dirty="0"/>
              <a:t>Konstaterad smitta</a:t>
            </a:r>
          </a:p>
          <a:p>
            <a:r>
              <a:rPr lang="sv-SE" dirty="0"/>
              <a:t>Slutenvårdade</a:t>
            </a:r>
          </a:p>
          <a:p>
            <a:r>
              <a:rPr lang="sv-SE" dirty="0"/>
              <a:t>IVA-vårdade</a:t>
            </a:r>
          </a:p>
          <a:p>
            <a:r>
              <a:rPr lang="sv-SE" dirty="0"/>
              <a:t>Avlidna i covid-19</a:t>
            </a:r>
          </a:p>
          <a:p>
            <a:r>
              <a:rPr lang="sv-SE" dirty="0"/>
              <a:t>Överdödlighet 2020</a:t>
            </a:r>
            <a:endParaRPr lang="sv-SE" b="1" dirty="0"/>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1885877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D67804-3AC4-466F-B473-3FE65D544582}"/>
              </a:ext>
            </a:extLst>
          </p:cNvPr>
          <p:cNvSpPr>
            <a:spLocks noGrp="1"/>
          </p:cNvSpPr>
          <p:nvPr>
            <p:ph type="title"/>
          </p:nvPr>
        </p:nvSpPr>
        <p:spPr>
          <a:xfrm>
            <a:off x="2090654" y="201028"/>
            <a:ext cx="10585449" cy="1296000"/>
          </a:xfrm>
        </p:spPr>
        <p:txBody>
          <a:bodyPr anchor="t"/>
          <a:lstStyle/>
          <a:p>
            <a:r>
              <a:rPr lang="sv-SE" dirty="0">
                <a:latin typeface="+mn-lt"/>
              </a:rPr>
              <a:t>Covid-19 per region - Ackumulerat</a:t>
            </a:r>
            <a:endParaRPr lang="sv-SE" b="0" dirty="0">
              <a:latin typeface="+mn-lt"/>
            </a:endParaRPr>
          </a:p>
        </p:txBody>
      </p:sp>
      <p:sp>
        <p:nvSpPr>
          <p:cNvPr id="4" name="Platshållare för datum 3">
            <a:extLst>
              <a:ext uri="{FF2B5EF4-FFF2-40B4-BE49-F238E27FC236}">
                <a16:creationId xmlns:a16="http://schemas.microsoft.com/office/drawing/2014/main" id="{CBFDD10F-5B76-4772-994C-359E925B6B46}"/>
              </a:ext>
            </a:extLst>
          </p:cNvPr>
          <p:cNvSpPr>
            <a:spLocks noGrp="1"/>
          </p:cNvSpPr>
          <p:nvPr>
            <p:ph type="dt" sz="half" idx="14"/>
          </p:nvPr>
        </p:nvSpPr>
        <p:spPr/>
        <p:txBody>
          <a:bodyPr/>
          <a:lstStyle/>
          <a:p>
            <a:r>
              <a:rPr lang="sv-SE"/>
              <a:t>Region Halland  │</a:t>
            </a:r>
            <a:endParaRPr lang="sv-SE" dirty="0"/>
          </a:p>
        </p:txBody>
      </p:sp>
      <p:sp>
        <p:nvSpPr>
          <p:cNvPr id="5" name="Platshållare för sidfot 4">
            <a:extLst>
              <a:ext uri="{FF2B5EF4-FFF2-40B4-BE49-F238E27FC236}">
                <a16:creationId xmlns:a16="http://schemas.microsoft.com/office/drawing/2014/main" id="{BB5A454D-985C-4C53-8EA5-20F5CE604381}"/>
              </a:ext>
            </a:extLst>
          </p:cNvPr>
          <p:cNvSpPr>
            <a:spLocks noGrp="1"/>
          </p:cNvSpPr>
          <p:nvPr>
            <p:ph type="ftr" sz="quarter" idx="15"/>
          </p:nvPr>
        </p:nvSpPr>
        <p:spPr/>
        <p:txBody>
          <a:bodyPr/>
          <a:lstStyle/>
          <a:p>
            <a:r>
              <a:rPr lang="sv-SE"/>
              <a:t>Halland – Bästa livsplatsen</a:t>
            </a:r>
            <a:endParaRPr lang="sv-SE" dirty="0"/>
          </a:p>
        </p:txBody>
      </p:sp>
      <p:sp>
        <p:nvSpPr>
          <p:cNvPr id="6" name="Platshållare för bildnummer 5">
            <a:extLst>
              <a:ext uri="{FF2B5EF4-FFF2-40B4-BE49-F238E27FC236}">
                <a16:creationId xmlns:a16="http://schemas.microsoft.com/office/drawing/2014/main" id="{21B4FC54-8521-492C-B1BF-A31A6E496089}"/>
              </a:ext>
            </a:extLst>
          </p:cNvPr>
          <p:cNvSpPr>
            <a:spLocks noGrp="1"/>
          </p:cNvSpPr>
          <p:nvPr>
            <p:ph type="sldNum" sz="quarter" idx="16"/>
          </p:nvPr>
        </p:nvSpPr>
        <p:spPr/>
        <p:txBody>
          <a:bodyPr/>
          <a:lstStyle/>
          <a:p>
            <a:fld id="{E8645303-2AAE-45D1-913A-B06AE6474513}" type="slidenum">
              <a:rPr lang="sv-SE" smtClean="0"/>
              <a:pPr/>
              <a:t>4</a:t>
            </a:fld>
            <a:endParaRPr lang="sv-SE" dirty="0"/>
          </a:p>
        </p:txBody>
      </p:sp>
      <p:graphicFrame>
        <p:nvGraphicFramePr>
          <p:cNvPr id="9" name="Diagram 8">
            <a:extLst>
              <a:ext uri="{FF2B5EF4-FFF2-40B4-BE49-F238E27FC236}">
                <a16:creationId xmlns:a16="http://schemas.microsoft.com/office/drawing/2014/main" id="{F791FE90-0FD3-442F-9CDC-76A5765675D5}"/>
              </a:ext>
            </a:extLst>
          </p:cNvPr>
          <p:cNvGraphicFramePr>
            <a:graphicFrameLocks/>
          </p:cNvGraphicFramePr>
          <p:nvPr>
            <p:extLst>
              <p:ext uri="{D42A27DB-BD31-4B8C-83A1-F6EECF244321}">
                <p14:modId xmlns:p14="http://schemas.microsoft.com/office/powerpoint/2010/main" val="2626580370"/>
              </p:ext>
            </p:extLst>
          </p:nvPr>
        </p:nvGraphicFramePr>
        <p:xfrm>
          <a:off x="3221121" y="1239253"/>
          <a:ext cx="5563369" cy="4649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8736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C7AB3-F846-4540-8E20-A1E7CAA2A4D9}"/>
              </a:ext>
            </a:extLst>
          </p:cNvPr>
          <p:cNvSpPr>
            <a:spLocks noGrp="1"/>
          </p:cNvSpPr>
          <p:nvPr>
            <p:ph type="title"/>
          </p:nvPr>
        </p:nvSpPr>
        <p:spPr/>
        <p:txBody>
          <a:bodyPr/>
          <a:lstStyle/>
          <a:p>
            <a:r>
              <a:rPr lang="sv-SE" dirty="0"/>
              <a:t>Dödlighet i Halland 2015-2020 - Alla orsaker</a:t>
            </a:r>
          </a:p>
        </p:txBody>
      </p:sp>
      <p:sp>
        <p:nvSpPr>
          <p:cNvPr id="4" name="Platshållare för datum 3">
            <a:extLst>
              <a:ext uri="{FF2B5EF4-FFF2-40B4-BE49-F238E27FC236}">
                <a16:creationId xmlns:a16="http://schemas.microsoft.com/office/drawing/2014/main" id="{B35B3523-F5BA-49CD-AF95-635B3F0E5515}"/>
              </a:ext>
            </a:extLst>
          </p:cNvPr>
          <p:cNvSpPr>
            <a:spLocks noGrp="1"/>
          </p:cNvSpPr>
          <p:nvPr>
            <p:ph type="dt" sz="half" idx="14"/>
          </p:nvPr>
        </p:nvSpPr>
        <p:spPr/>
        <p:txBody>
          <a:bodyPr/>
          <a:lstStyle/>
          <a:p>
            <a:r>
              <a:rPr lang="sv-SE"/>
              <a:t>Region Halland  │</a:t>
            </a:r>
            <a:endParaRPr lang="sv-SE" dirty="0"/>
          </a:p>
        </p:txBody>
      </p:sp>
      <p:sp>
        <p:nvSpPr>
          <p:cNvPr id="5" name="Platshållare för sidfot 4">
            <a:extLst>
              <a:ext uri="{FF2B5EF4-FFF2-40B4-BE49-F238E27FC236}">
                <a16:creationId xmlns:a16="http://schemas.microsoft.com/office/drawing/2014/main" id="{578BECAA-AD5B-4371-B33C-27F88FD40A87}"/>
              </a:ext>
            </a:extLst>
          </p:cNvPr>
          <p:cNvSpPr>
            <a:spLocks noGrp="1"/>
          </p:cNvSpPr>
          <p:nvPr>
            <p:ph type="ftr" sz="quarter" idx="15"/>
          </p:nvPr>
        </p:nvSpPr>
        <p:spPr/>
        <p:txBody>
          <a:bodyPr/>
          <a:lstStyle/>
          <a:p>
            <a:r>
              <a:rPr lang="sv-SE"/>
              <a:t>Halland – Bästa livsplatsen</a:t>
            </a:r>
            <a:endParaRPr lang="sv-SE" dirty="0"/>
          </a:p>
        </p:txBody>
      </p:sp>
      <p:sp>
        <p:nvSpPr>
          <p:cNvPr id="6" name="Platshållare för bildnummer 5">
            <a:extLst>
              <a:ext uri="{FF2B5EF4-FFF2-40B4-BE49-F238E27FC236}">
                <a16:creationId xmlns:a16="http://schemas.microsoft.com/office/drawing/2014/main" id="{D52C05B8-83DA-4CF3-A161-8E7AE9926C8D}"/>
              </a:ext>
            </a:extLst>
          </p:cNvPr>
          <p:cNvSpPr>
            <a:spLocks noGrp="1"/>
          </p:cNvSpPr>
          <p:nvPr>
            <p:ph type="sldNum" sz="quarter" idx="16"/>
          </p:nvPr>
        </p:nvSpPr>
        <p:spPr/>
        <p:txBody>
          <a:bodyPr/>
          <a:lstStyle/>
          <a:p>
            <a:fld id="{E8645303-2AAE-45D1-913A-B06AE6474513}" type="slidenum">
              <a:rPr lang="sv-SE" smtClean="0"/>
              <a:pPr/>
              <a:t>5</a:t>
            </a:fld>
            <a:endParaRPr lang="sv-SE" dirty="0"/>
          </a:p>
        </p:txBody>
      </p:sp>
      <p:graphicFrame>
        <p:nvGraphicFramePr>
          <p:cNvPr id="9" name="Diagram 8">
            <a:extLst>
              <a:ext uri="{FF2B5EF4-FFF2-40B4-BE49-F238E27FC236}">
                <a16:creationId xmlns:a16="http://schemas.microsoft.com/office/drawing/2014/main" id="{00000000-0008-0000-0600-000002000000}"/>
              </a:ext>
            </a:extLst>
          </p:cNvPr>
          <p:cNvGraphicFramePr>
            <a:graphicFrameLocks/>
          </p:cNvGraphicFramePr>
          <p:nvPr>
            <p:extLst/>
          </p:nvPr>
        </p:nvGraphicFramePr>
        <p:xfrm>
          <a:off x="809626" y="1665287"/>
          <a:ext cx="5286374" cy="45354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 9">
            <a:extLst>
              <a:ext uri="{FF2B5EF4-FFF2-40B4-BE49-F238E27FC236}">
                <a16:creationId xmlns:a16="http://schemas.microsoft.com/office/drawing/2014/main" id="{3B677F43-73E3-4C01-B8ED-AED907C7DBCA}"/>
              </a:ext>
            </a:extLst>
          </p:cNvPr>
          <p:cNvGraphicFramePr>
            <a:graphicFrameLocks/>
          </p:cNvGraphicFramePr>
          <p:nvPr>
            <p:extLst/>
          </p:nvPr>
        </p:nvGraphicFramePr>
        <p:xfrm>
          <a:off x="6102352" y="1665287"/>
          <a:ext cx="5341118" cy="45354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2624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38225" y="247580"/>
            <a:ext cx="10585449" cy="1296000"/>
          </a:xfrm>
        </p:spPr>
        <p:txBody>
          <a:bodyPr/>
          <a:lstStyle/>
          <a:p>
            <a:r>
              <a:rPr lang="sv-SE" dirty="0" smtClean="0"/>
              <a:t>Hur många kommer till Halland?</a:t>
            </a:r>
            <a:endParaRPr lang="sv-SE" dirty="0"/>
          </a:p>
        </p:txBody>
      </p:sp>
      <p:sp>
        <p:nvSpPr>
          <p:cNvPr id="3" name="Platshållare för innehåll 2"/>
          <p:cNvSpPr>
            <a:spLocks noGrp="1"/>
          </p:cNvSpPr>
          <p:nvPr>
            <p:ph sz="quarter" idx="13"/>
          </p:nvPr>
        </p:nvSpPr>
        <p:spPr>
          <a:xfrm>
            <a:off x="942240" y="1543580"/>
            <a:ext cx="10585450" cy="4535488"/>
          </a:xfrm>
        </p:spPr>
        <p:txBody>
          <a:bodyPr/>
          <a:lstStyle/>
          <a:p>
            <a:r>
              <a:rPr lang="sv-SE" sz="2400" dirty="0" smtClean="0"/>
              <a:t>Exakt data finns inte</a:t>
            </a:r>
          </a:p>
          <a:p>
            <a:r>
              <a:rPr lang="sv-SE" sz="2400" dirty="0" smtClean="0"/>
              <a:t>2019 </a:t>
            </a:r>
            <a:r>
              <a:rPr lang="sv-SE" sz="2400" dirty="0"/>
              <a:t>hade vi 1,8 miljoner gästnätter på våra hotell, vandrarhem och campingar </a:t>
            </a:r>
            <a:r>
              <a:rPr lang="sv-SE" sz="2400" dirty="0" smtClean="0"/>
              <a:t>juni-augusti.</a:t>
            </a:r>
          </a:p>
          <a:p>
            <a:r>
              <a:rPr lang="sv-SE" sz="2400" dirty="0" smtClean="0"/>
              <a:t>Utöver </a:t>
            </a:r>
            <a:r>
              <a:rPr lang="sv-SE" sz="2400" dirty="0"/>
              <a:t>detta tillkommer alla "släkt och vänner" som besöker invånarna i Halland under sommaren, boende i 25.000 </a:t>
            </a:r>
            <a:r>
              <a:rPr lang="sv-SE" sz="2400" dirty="0" err="1"/>
              <a:t>st</a:t>
            </a:r>
            <a:r>
              <a:rPr lang="sv-SE" sz="2400" dirty="0"/>
              <a:t> fritidshus, husbilar, privat uthyrning av lägenheter och hus och dagsbesökare</a:t>
            </a:r>
            <a:r>
              <a:rPr lang="sv-SE" sz="2400" dirty="0" smtClean="0"/>
              <a:t>.</a:t>
            </a:r>
            <a:endParaRPr lang="sv-SE" sz="2400" dirty="0"/>
          </a:p>
          <a:p>
            <a:r>
              <a:rPr lang="sv-SE" sz="2400" dirty="0" smtClean="0"/>
              <a:t>Under </a:t>
            </a:r>
            <a:r>
              <a:rPr lang="sv-SE" sz="2400" dirty="0"/>
              <a:t>en fantastisk sommardag mitt i semesterperioden uppskattar vi att Hallands befolkning på ca. 300.000 invånare  </a:t>
            </a:r>
            <a:r>
              <a:rPr lang="sv-SE" sz="2400" dirty="0" smtClean="0"/>
              <a:t>fördubblas</a:t>
            </a:r>
            <a:endParaRPr lang="sv-SE" sz="2400" dirty="0"/>
          </a:p>
          <a:p>
            <a:endParaRPr lang="sv-SE" dirty="0"/>
          </a:p>
        </p:txBody>
      </p:sp>
      <p:sp>
        <p:nvSpPr>
          <p:cNvPr id="4" name="Platshållare för datum 3"/>
          <p:cNvSpPr>
            <a:spLocks noGrp="1"/>
          </p:cNvSpPr>
          <p:nvPr>
            <p:ph type="dt" sz="half" idx="14"/>
          </p:nvPr>
        </p:nvSpPr>
        <p:spPr/>
        <p:txBody>
          <a:bodyPr/>
          <a:lstStyle/>
          <a:p>
            <a:r>
              <a:rPr lang="sv-SE" smtClean="0"/>
              <a:t>Region Halland  │</a:t>
            </a:r>
            <a:endParaRPr lang="sv-SE" dirty="0"/>
          </a:p>
        </p:txBody>
      </p:sp>
      <p:sp>
        <p:nvSpPr>
          <p:cNvPr id="5" name="Platshållare för sidfot 4"/>
          <p:cNvSpPr>
            <a:spLocks noGrp="1"/>
          </p:cNvSpPr>
          <p:nvPr>
            <p:ph type="ftr" sz="quarter" idx="15"/>
          </p:nvPr>
        </p:nvSpPr>
        <p:spPr/>
        <p:txBody>
          <a:bodyPr/>
          <a:lstStyle/>
          <a:p>
            <a:r>
              <a:rPr lang="sv-SE" smtClean="0"/>
              <a:t>Halland – Bästa livsplatsen</a:t>
            </a:r>
            <a:endParaRPr lang="sv-SE" dirty="0"/>
          </a:p>
        </p:txBody>
      </p:sp>
      <p:sp>
        <p:nvSpPr>
          <p:cNvPr id="6" name="Platshållare för bildnummer 5"/>
          <p:cNvSpPr>
            <a:spLocks noGrp="1"/>
          </p:cNvSpPr>
          <p:nvPr>
            <p:ph type="sldNum" sz="quarter" idx="16"/>
          </p:nvPr>
        </p:nvSpPr>
        <p:spPr/>
        <p:txBody>
          <a:bodyPr/>
          <a:lstStyle/>
          <a:p>
            <a:fld id="{E8645303-2AAE-45D1-913A-B06AE6474513}" type="slidenum">
              <a:rPr lang="sv-SE" smtClean="0"/>
              <a:pPr/>
              <a:t>6</a:t>
            </a:fld>
            <a:endParaRPr lang="sv-SE" dirty="0"/>
          </a:p>
        </p:txBody>
      </p:sp>
    </p:spTree>
    <p:extLst>
      <p:ext uri="{BB962C8B-B14F-4D97-AF65-F5344CB8AC3E}">
        <p14:creationId xmlns:p14="http://schemas.microsoft.com/office/powerpoint/2010/main" val="2720893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275" y="118017"/>
            <a:ext cx="10585449" cy="1296000"/>
          </a:xfrm>
        </p:spPr>
        <p:txBody>
          <a:bodyPr/>
          <a:lstStyle/>
          <a:p>
            <a:r>
              <a:rPr lang="sv-SE" dirty="0" smtClean="0"/>
              <a:t>Hur ser det ut så här långt?</a:t>
            </a:r>
            <a:endParaRPr lang="sv-SE" dirty="0"/>
          </a:p>
        </p:txBody>
      </p:sp>
      <p:sp>
        <p:nvSpPr>
          <p:cNvPr id="3" name="Platshållare för innehåll 2"/>
          <p:cNvSpPr>
            <a:spLocks noGrp="1"/>
          </p:cNvSpPr>
          <p:nvPr>
            <p:ph sz="quarter" idx="13"/>
          </p:nvPr>
        </p:nvSpPr>
        <p:spPr>
          <a:xfrm>
            <a:off x="803274" y="1443010"/>
            <a:ext cx="10585450" cy="4535488"/>
          </a:xfrm>
        </p:spPr>
        <p:txBody>
          <a:bodyPr/>
          <a:lstStyle/>
          <a:p>
            <a:r>
              <a:rPr lang="sv-SE" sz="1800" b="1" dirty="0" smtClean="0"/>
              <a:t>När beskedet om ändrade restriktioner kom ökade bokningarna.</a:t>
            </a:r>
          </a:p>
          <a:p>
            <a:pPr marL="0" indent="0">
              <a:buNone/>
            </a:pPr>
            <a:endParaRPr lang="sv-SE" sz="1800" b="1" dirty="0" smtClean="0"/>
          </a:p>
          <a:p>
            <a:r>
              <a:rPr lang="sv-SE" sz="1800" b="1" dirty="0" smtClean="0"/>
              <a:t>De </a:t>
            </a:r>
            <a:r>
              <a:rPr lang="sv-SE" sz="1800" b="1" dirty="0"/>
              <a:t>största hotellen</a:t>
            </a:r>
            <a:r>
              <a:rPr lang="sv-SE" sz="1800" dirty="0"/>
              <a:t>  </a:t>
            </a:r>
            <a:r>
              <a:rPr lang="sv-SE" sz="1800" dirty="0" smtClean="0"/>
              <a:t>Ökat inflöde </a:t>
            </a:r>
            <a:r>
              <a:rPr lang="sv-SE" sz="1800" dirty="0"/>
              <a:t>av bokningar </a:t>
            </a:r>
            <a:r>
              <a:rPr lang="sv-SE" sz="1800" dirty="0" smtClean="0"/>
              <a:t>(</a:t>
            </a:r>
            <a:r>
              <a:rPr lang="sv-SE" sz="1800" dirty="0"/>
              <a:t>30-50% </a:t>
            </a:r>
            <a:r>
              <a:rPr lang="sv-SE" sz="1800" dirty="0" smtClean="0"/>
              <a:t>lägre än förra året samma tid). Rekommendation att </a:t>
            </a:r>
            <a:r>
              <a:rPr lang="sv-SE" sz="1800" dirty="0"/>
              <a:t>boka upp till 80% för att kunna hantera Folkhälsomyndighetens </a:t>
            </a:r>
            <a:r>
              <a:rPr lang="sv-SE" sz="1800" dirty="0" smtClean="0"/>
              <a:t>restriktioner.</a:t>
            </a:r>
          </a:p>
          <a:p>
            <a:r>
              <a:rPr lang="sv-SE" sz="1800" b="1" dirty="0" smtClean="0"/>
              <a:t>Campingar</a:t>
            </a:r>
            <a:r>
              <a:rPr lang="sv-SE" sz="1800" dirty="0" smtClean="0"/>
              <a:t> </a:t>
            </a:r>
            <a:r>
              <a:rPr lang="sv-SE" sz="1800" dirty="0"/>
              <a:t> </a:t>
            </a:r>
            <a:r>
              <a:rPr lang="sv-SE" sz="1800" dirty="0" smtClean="0"/>
              <a:t>De </a:t>
            </a:r>
            <a:r>
              <a:rPr lang="sv-SE" sz="1800" dirty="0"/>
              <a:t>campingar som har stugor är mycket nu uppbokat för sommaren. Man ser en trend av bokningar med mycket kort varsel/</a:t>
            </a:r>
            <a:r>
              <a:rPr lang="sv-SE" sz="1800" dirty="0" err="1"/>
              <a:t>drop</a:t>
            </a:r>
            <a:r>
              <a:rPr lang="sv-SE" sz="1800" dirty="0"/>
              <a:t> </a:t>
            </a:r>
            <a:r>
              <a:rPr lang="sv-SE" sz="1800" dirty="0" smtClean="0"/>
              <a:t>in</a:t>
            </a:r>
          </a:p>
          <a:p>
            <a:r>
              <a:rPr lang="sv-SE" sz="1800" b="1" dirty="0" smtClean="0"/>
              <a:t>Stugor </a:t>
            </a:r>
            <a:r>
              <a:rPr lang="sv-SE" sz="1800" b="1" dirty="0"/>
              <a:t>och lägenheter</a:t>
            </a:r>
            <a:r>
              <a:rPr lang="sv-SE" sz="1800" dirty="0"/>
              <a:t>  </a:t>
            </a:r>
            <a:r>
              <a:rPr lang="sv-SE" sz="1800" dirty="0" smtClean="0"/>
              <a:t>Stor </a:t>
            </a:r>
            <a:r>
              <a:rPr lang="sv-SE" sz="1800" dirty="0"/>
              <a:t>efterfrågan av denna typ av boenden och  mycket är redan </a:t>
            </a:r>
            <a:r>
              <a:rPr lang="sv-SE" sz="1800" dirty="0" smtClean="0"/>
              <a:t>uppbokat</a:t>
            </a:r>
          </a:p>
          <a:p>
            <a:r>
              <a:rPr lang="sv-SE" sz="1800" b="1" dirty="0" smtClean="0"/>
              <a:t>Vandrarhem </a:t>
            </a:r>
            <a:r>
              <a:rPr lang="sv-SE" sz="1800" dirty="0"/>
              <a:t> </a:t>
            </a:r>
            <a:r>
              <a:rPr lang="sv-SE" sz="1800" dirty="0" smtClean="0"/>
              <a:t>Denna </a:t>
            </a:r>
            <a:r>
              <a:rPr lang="sv-SE" sz="1800" dirty="0"/>
              <a:t>typ av boende kommer troligtvis vara svårare </a:t>
            </a:r>
            <a:r>
              <a:rPr lang="sv-SE" sz="1800" dirty="0" smtClean="0"/>
              <a:t>att fylla</a:t>
            </a:r>
            <a:endParaRPr lang="sv-SE" sz="1800" dirty="0"/>
          </a:p>
          <a:p>
            <a:endParaRPr lang="sv-SE" sz="1800" b="1" dirty="0" smtClean="0"/>
          </a:p>
          <a:p>
            <a:r>
              <a:rPr lang="sv-SE" sz="1800" b="1" dirty="0" smtClean="0"/>
              <a:t>Vi </a:t>
            </a:r>
            <a:r>
              <a:rPr lang="sv-SE" sz="1800" b="1" dirty="0"/>
              <a:t>följer nu bokningsläget vecka för vecka med företagen. </a:t>
            </a:r>
            <a:r>
              <a:rPr lang="sv-SE" sz="1800" dirty="0" smtClean="0"/>
              <a:t>Generellt </a:t>
            </a:r>
            <a:r>
              <a:rPr lang="sv-SE" sz="1800" dirty="0"/>
              <a:t>upplever vi att företagen förväntar sig en stor tillströmning av besökare och att vissa snarare uttryckt oro att det kan bli trängsel och utmaning med att hålla avstånd.</a:t>
            </a:r>
          </a:p>
          <a:p>
            <a:endParaRPr lang="sv-SE" dirty="0"/>
          </a:p>
        </p:txBody>
      </p:sp>
      <p:sp>
        <p:nvSpPr>
          <p:cNvPr id="4" name="Platshållare för datum 3"/>
          <p:cNvSpPr>
            <a:spLocks noGrp="1"/>
          </p:cNvSpPr>
          <p:nvPr>
            <p:ph type="dt" sz="half" idx="14"/>
          </p:nvPr>
        </p:nvSpPr>
        <p:spPr/>
        <p:txBody>
          <a:bodyPr/>
          <a:lstStyle/>
          <a:p>
            <a:r>
              <a:rPr lang="sv-SE" smtClean="0"/>
              <a:t>Region Halland  │</a:t>
            </a:r>
            <a:endParaRPr lang="sv-SE" dirty="0"/>
          </a:p>
        </p:txBody>
      </p:sp>
      <p:sp>
        <p:nvSpPr>
          <p:cNvPr id="5" name="Platshållare för sidfot 4"/>
          <p:cNvSpPr>
            <a:spLocks noGrp="1"/>
          </p:cNvSpPr>
          <p:nvPr>
            <p:ph type="ftr" sz="quarter" idx="15"/>
          </p:nvPr>
        </p:nvSpPr>
        <p:spPr/>
        <p:txBody>
          <a:bodyPr/>
          <a:lstStyle/>
          <a:p>
            <a:r>
              <a:rPr lang="sv-SE" smtClean="0"/>
              <a:t>Halland – Bästa livsplatsen</a:t>
            </a:r>
            <a:endParaRPr lang="sv-SE" dirty="0"/>
          </a:p>
        </p:txBody>
      </p:sp>
      <p:sp>
        <p:nvSpPr>
          <p:cNvPr id="6" name="Platshållare för bildnummer 5"/>
          <p:cNvSpPr>
            <a:spLocks noGrp="1"/>
          </p:cNvSpPr>
          <p:nvPr>
            <p:ph type="sldNum" sz="quarter" idx="16"/>
          </p:nvPr>
        </p:nvSpPr>
        <p:spPr/>
        <p:txBody>
          <a:bodyPr/>
          <a:lstStyle/>
          <a:p>
            <a:fld id="{E8645303-2AAE-45D1-913A-B06AE6474513}" type="slidenum">
              <a:rPr lang="sv-SE" smtClean="0"/>
              <a:pPr/>
              <a:t>7</a:t>
            </a:fld>
            <a:endParaRPr lang="sv-SE" dirty="0"/>
          </a:p>
        </p:txBody>
      </p:sp>
    </p:spTree>
    <p:extLst>
      <p:ext uri="{BB962C8B-B14F-4D97-AF65-F5344CB8AC3E}">
        <p14:creationId xmlns:p14="http://schemas.microsoft.com/office/powerpoint/2010/main" val="1142682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2063931" y="470263"/>
            <a:ext cx="9509760" cy="901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extruta 1"/>
          <p:cNvSpPr txBox="1"/>
          <p:nvPr/>
        </p:nvSpPr>
        <p:spPr>
          <a:xfrm>
            <a:off x="1439090" y="725269"/>
            <a:ext cx="9313818" cy="646331"/>
          </a:xfrm>
          <a:prstGeom prst="rect">
            <a:avLst/>
          </a:prstGeom>
          <a:noFill/>
        </p:spPr>
        <p:txBody>
          <a:bodyPr wrap="square" rtlCol="0">
            <a:spAutoFit/>
          </a:bodyPr>
          <a:lstStyle/>
          <a:p>
            <a:r>
              <a:rPr lang="sv-SE" sz="3600" dirty="0" smtClean="0">
                <a:latin typeface="+mj-lt"/>
              </a:rPr>
              <a:t>Data för covid-19 i Halland 20-06-11</a:t>
            </a:r>
            <a:endParaRPr lang="sv-SE" sz="3600" dirty="0">
              <a:solidFill>
                <a:srgbClr val="FF0000"/>
              </a:solidFill>
              <a:latin typeface="+mj-lt"/>
            </a:endParaRPr>
          </a:p>
        </p:txBody>
      </p:sp>
      <p:sp>
        <p:nvSpPr>
          <p:cNvPr id="4" name="textruta 3"/>
          <p:cNvSpPr txBox="1"/>
          <p:nvPr/>
        </p:nvSpPr>
        <p:spPr>
          <a:xfrm>
            <a:off x="1693816" y="1854926"/>
            <a:ext cx="8804366" cy="3970318"/>
          </a:xfrm>
          <a:prstGeom prst="rect">
            <a:avLst/>
          </a:prstGeom>
          <a:noFill/>
        </p:spPr>
        <p:txBody>
          <a:bodyPr wrap="square" rtlCol="0">
            <a:spAutoFit/>
          </a:bodyPr>
          <a:lstStyle/>
          <a:p>
            <a:r>
              <a:rPr lang="sv-SE" b="1" dirty="0" smtClean="0"/>
              <a:t>Antal fall</a:t>
            </a:r>
            <a:r>
              <a:rPr lang="sv-SE" dirty="0" smtClean="0"/>
              <a:t>			997</a:t>
            </a:r>
          </a:p>
          <a:p>
            <a:endParaRPr lang="sv-SE" dirty="0"/>
          </a:p>
          <a:p>
            <a:r>
              <a:rPr lang="sv-SE" b="1" dirty="0" smtClean="0"/>
              <a:t>Sjukhusvårdade	</a:t>
            </a:r>
            <a:r>
              <a:rPr lang="sv-SE" dirty="0" smtClean="0"/>
              <a:t>		28</a:t>
            </a:r>
          </a:p>
          <a:p>
            <a:endParaRPr lang="sv-SE" dirty="0"/>
          </a:p>
          <a:p>
            <a:r>
              <a:rPr lang="sv-SE" b="1" dirty="0" smtClean="0"/>
              <a:t>Varav IVA-vårdade</a:t>
            </a:r>
            <a:r>
              <a:rPr lang="sv-SE" dirty="0" smtClean="0"/>
              <a:t>		5</a:t>
            </a:r>
          </a:p>
          <a:p>
            <a:endParaRPr lang="sv-SE" dirty="0"/>
          </a:p>
          <a:p>
            <a:r>
              <a:rPr lang="sv-SE" b="1" dirty="0" smtClean="0"/>
              <a:t>Avlidna	</a:t>
            </a:r>
            <a:r>
              <a:rPr lang="sv-SE" dirty="0" smtClean="0"/>
              <a:t>			61</a:t>
            </a:r>
          </a:p>
          <a:p>
            <a:r>
              <a:rPr lang="sv-SE" i="1" dirty="0" smtClean="0"/>
              <a:t>Medelålder</a:t>
            </a:r>
            <a:r>
              <a:rPr lang="sv-SE" dirty="0" smtClean="0"/>
              <a:t>			83,2</a:t>
            </a:r>
          </a:p>
          <a:p>
            <a:r>
              <a:rPr lang="sv-SE" i="1" dirty="0" smtClean="0"/>
              <a:t>Medianålder</a:t>
            </a:r>
            <a:r>
              <a:rPr lang="sv-SE" dirty="0" smtClean="0"/>
              <a:t>			87</a:t>
            </a:r>
          </a:p>
          <a:p>
            <a:r>
              <a:rPr lang="sv-SE" i="1" dirty="0" smtClean="0"/>
              <a:t>Riskgrupp</a:t>
            </a:r>
            <a:r>
              <a:rPr lang="sv-SE" dirty="0" smtClean="0"/>
              <a:t>			60/61</a:t>
            </a:r>
          </a:p>
          <a:p>
            <a:r>
              <a:rPr lang="sv-SE" i="1" dirty="0" smtClean="0"/>
              <a:t>Avlidna på sjukhus</a:t>
            </a:r>
            <a:r>
              <a:rPr lang="sv-SE" dirty="0" smtClean="0"/>
              <a:t>		30</a:t>
            </a:r>
          </a:p>
          <a:p>
            <a:endParaRPr lang="sv-SE" dirty="0"/>
          </a:p>
          <a:p>
            <a:r>
              <a:rPr lang="sv-SE" b="1" dirty="0" smtClean="0"/>
              <a:t>Provtagna tom v 23:</a:t>
            </a:r>
            <a:r>
              <a:rPr lang="sv-SE" dirty="0" smtClean="0"/>
              <a:t>		</a:t>
            </a:r>
            <a:r>
              <a:rPr lang="sv-SE" b="1" dirty="0" smtClean="0"/>
              <a:t>8300 </a:t>
            </a:r>
            <a:r>
              <a:rPr lang="sv-SE" dirty="0" smtClean="0"/>
              <a:t>t.o.m</a:t>
            </a:r>
            <a:r>
              <a:rPr lang="sv-SE" dirty="0"/>
              <a:t>. v.23</a:t>
            </a:r>
          </a:p>
          <a:p>
            <a:r>
              <a:rPr lang="sv-SE" dirty="0" smtClean="0"/>
              <a:t>				(</a:t>
            </a:r>
            <a:r>
              <a:rPr lang="sv-SE" dirty="0"/>
              <a:t>10-15% positiva per vecka)</a:t>
            </a:r>
          </a:p>
        </p:txBody>
      </p:sp>
    </p:spTree>
    <p:extLst>
      <p:ext uri="{BB962C8B-B14F-4D97-AF65-F5344CB8AC3E}">
        <p14:creationId xmlns:p14="http://schemas.microsoft.com/office/powerpoint/2010/main" val="3806890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Sommaren på Hallands sjukhus</a:t>
            </a:r>
            <a:endParaRPr lang="sv-SE" dirty="0"/>
          </a:p>
        </p:txBody>
      </p:sp>
    </p:spTree>
    <p:extLst>
      <p:ext uri="{BB962C8B-B14F-4D97-AF65-F5344CB8AC3E}">
        <p14:creationId xmlns:p14="http://schemas.microsoft.com/office/powerpoint/2010/main" val="1509723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gion Halland - grön 1">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grön 1.potx" id="{51793041-268A-4D83-9C6C-FD64AAB7323F}" vid="{F368577E-8B2A-4593-81C3-A3BE25850DA7}"/>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passat 61">
    <a:dk1>
      <a:sysClr val="windowText" lastClr="000000"/>
    </a:dk1>
    <a:lt1>
      <a:srgbClr val="DAD7CB"/>
    </a:lt1>
    <a:dk2>
      <a:srgbClr val="8D6E97"/>
    </a:dk2>
    <a:lt2>
      <a:srgbClr val="4A7729"/>
    </a:lt2>
    <a:accent1>
      <a:srgbClr val="E0E6E6"/>
    </a:accent1>
    <a:accent2>
      <a:srgbClr val="7D9AAA"/>
    </a:accent2>
    <a:accent3>
      <a:srgbClr val="D3BF96"/>
    </a:accent3>
    <a:accent4>
      <a:srgbClr val="857363"/>
    </a:accent4>
    <a:accent5>
      <a:srgbClr val="452325"/>
    </a:accent5>
    <a:accent6>
      <a:srgbClr val="002B45"/>
    </a:accent6>
    <a:hlink>
      <a:srgbClr val="000000"/>
    </a:hlink>
    <a:folHlink>
      <a:srgbClr val="000000"/>
    </a:folHlink>
  </a:clrScheme>
  <a:fontScheme name="Anpassat 44">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Anpassat 61">
    <a:dk1>
      <a:sysClr val="windowText" lastClr="000000"/>
    </a:dk1>
    <a:lt1>
      <a:srgbClr val="DAD7CB"/>
    </a:lt1>
    <a:dk2>
      <a:srgbClr val="8D6E97"/>
    </a:dk2>
    <a:lt2>
      <a:srgbClr val="4A7729"/>
    </a:lt2>
    <a:accent1>
      <a:srgbClr val="E0E6E6"/>
    </a:accent1>
    <a:accent2>
      <a:srgbClr val="7D9AAA"/>
    </a:accent2>
    <a:accent3>
      <a:srgbClr val="D3BF96"/>
    </a:accent3>
    <a:accent4>
      <a:srgbClr val="857363"/>
    </a:accent4>
    <a:accent5>
      <a:srgbClr val="452325"/>
    </a:accent5>
    <a:accent6>
      <a:srgbClr val="002B45"/>
    </a:accent6>
    <a:hlink>
      <a:srgbClr val="000000"/>
    </a:hlink>
    <a:folHlink>
      <a:srgbClr val="000000"/>
    </a:folHlink>
  </a:clrScheme>
  <a:fontScheme name="Anpassat 44">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CreateDate xmlns="BAFFACB8-4293-4F7D-A16F-4F5E89B321D6" xsi:nil="true"/>
    <PublishingExpirationDate xmlns="http://schemas.microsoft.com/sharepoint/v3" xsi:nil="true"/>
    <PublishingStartDate xmlns="http://schemas.microsoft.com/sharepoint/v3" xsi:nil="true"/>
    <wic_System_Copyright xmlns="http://schemas.microsoft.com/sharepoint/v3/fields" xsi:nil="true"/>
    <_dlc_DocId xmlns="c5abb869-22e9-4cbe-937d-c6312ce7c9e8">JNJNANJ2M574-770643636-1</_dlc_DocId>
    <_dlc_DocIdUrl xmlns="c5abb869-22e9-4cbe-937d-c6312ce7c9e8">
      <Url>https://intra.regionhalland.se/stod-och-service/information-och-kommunikation/mallar-blanketter/mallar-for-powerpoint-presentationer/_layouts/DocIdRedir.aspx?ID=JNJNANJ2M574-770643636-1</Url>
      <Description>JNJNANJ2M574-770643636-1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Bildresurs" ma:contentTypeID="0x0101009148F5A04DDD49CBA7127AADA5FB792B00AADE34325A8B49CDA8BB4DB53328F2140057A4BE2B0F047E45AA72D1D836F08E97" ma:contentTypeVersion="1" ma:contentTypeDescription="Överför en bild." ma:contentTypeScope="" ma:versionID="d508bd1adc4fdd5db2fe54d8c49b6031">
  <xsd:schema xmlns:xsd="http://www.w3.org/2001/XMLSchema" xmlns:xs="http://www.w3.org/2001/XMLSchema" xmlns:p="http://schemas.microsoft.com/office/2006/metadata/properties" xmlns:ns1="http://schemas.microsoft.com/sharepoint/v3" xmlns:ns2="BAFFACB8-4293-4F7D-A16F-4F5E89B321D6" xmlns:ns3="http://schemas.microsoft.com/sharepoint/v3/fields" xmlns:ns4="c5abb869-22e9-4cbe-937d-c6312ce7c9e8" targetNamespace="http://schemas.microsoft.com/office/2006/metadata/properties" ma:root="true" ma:fieldsID="2f3a78c7443997ec760ef01c84274967" ns1:_="" ns2:_="" ns3:_="" ns4:_="">
    <xsd:import namespace="http://schemas.microsoft.com/sharepoint/v3"/>
    <xsd:import namespace="BAFFACB8-4293-4F7D-A16F-4F5E89B321D6"/>
    <xsd:import namespace="http://schemas.microsoft.com/sharepoint/v3/fields"/>
    <xsd:import namespace="c5abb869-22e9-4cbe-937d-c6312ce7c9e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sökväg" ma:hidden="true" ma:list="Docs" ma:internalName="FileRef" ma:readOnly="true" ma:showField="FullUrl">
      <xsd:simpleType>
        <xsd:restriction base="dms:Lookup"/>
      </xsd:simpleType>
    </xsd:element>
    <xsd:element name="File_x0020_Type" ma:index="9" nillable="true" ma:displayName="Filtyp" ma:hidden="true" ma:internalName="File_x0020_Type" ma:readOnly="true">
      <xsd:simpleType>
        <xsd:restriction base="dms:Text"/>
      </xsd:simpleType>
    </xsd:element>
    <xsd:element name="HTML_x0020_File_x0020_Type" ma:index="10" nillable="true" ma:displayName="HTML-filtyp" ma:hidden="true" ma:internalName="HTML_x0020_File_x0020_Type" ma:readOnly="true">
      <xsd:simpleType>
        <xsd:restriction base="dms:Text"/>
      </xsd:simpleType>
    </xsd:element>
    <xsd:element name="FSObjType" ma:index="11" nillable="true" ma:displayName="Objekttyp" ma:hidden="true" ma:list="Docs" ma:internalName="FSObjType" ma:readOnly="true" ma:showField="FSType">
      <xsd:simpleType>
        <xsd:restriction base="dms:Lookup"/>
      </xsd:simpleType>
    </xsd:element>
    <xsd:element name="PublishingStartDate" ma:index="27" nillable="true" ma:displayName="Schemalagt startdatum" ma:description="" ma:hidden="true" ma:internalName="PublishingStartDate">
      <xsd:simpleType>
        <xsd:restriction base="dms:Unknown"/>
      </xsd:simpleType>
    </xsd:element>
    <xsd:element name="PublishingExpirationDate" ma:index="28" nillable="true" ma:displayName="Schemalagt slutdatum"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FFACB8-4293-4F7D-A16F-4F5E89B321D6" elementFormDefault="qualified">
    <xsd:import namespace="http://schemas.microsoft.com/office/2006/documentManagement/types"/>
    <xsd:import namespace="http://schemas.microsoft.com/office/infopath/2007/PartnerControls"/>
    <xsd:element name="ThumbnailExists" ma:index="18" nillable="true" ma:displayName="Miniatyr finns" ma:default="FALSE" ma:hidden="true" ma:internalName="ThumbnailExists" ma:readOnly="true">
      <xsd:simpleType>
        <xsd:restriction base="dms:Boolean"/>
      </xsd:simpleType>
    </xsd:element>
    <xsd:element name="PreviewExists" ma:index="19" nillable="true" ma:displayName="Förhandsgranskning finns" ma:default="FALSE" ma:hidden="true" ma:internalName="PreviewExists" ma:readOnly="true">
      <xsd:simpleType>
        <xsd:restriction base="dms:Boolean"/>
      </xsd:simpleType>
    </xsd:element>
    <xsd:element name="ImageWidth" ma:index="20" nillable="true" ma:displayName="Bredd" ma:internalName="ImageWidth" ma:readOnly="true">
      <xsd:simpleType>
        <xsd:restriction base="dms:Unknown"/>
      </xsd:simpleType>
    </xsd:element>
    <xsd:element name="ImageHeight" ma:index="22" nillable="true" ma:displayName="Höjd" ma:internalName="ImageHeight" ma:readOnly="true">
      <xsd:simpleType>
        <xsd:restriction base="dms:Unknown"/>
      </xsd:simpleType>
    </xsd:element>
    <xsd:element name="ImageCreateDate" ma:index="25" nillable="true" ma:displayName="Datum då bilden togs"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abb869-22e9-4cbe-937d-c6312ce7c9e8" elementFormDefault="qualified">
    <xsd:import namespace="http://schemas.microsoft.com/office/2006/documentManagement/types"/>
    <xsd:import namespace="http://schemas.microsoft.com/office/infopath/2007/PartnerControls"/>
    <xsd:element name="_dlc_DocId" ma:index="29" nillable="true" ma:displayName="Dokument-ID-värde" ma:description="Värdet för dokument-ID som tilldelats till det här objektet." ma:internalName="_dlc_DocId" ma:readOnly="true">
      <xsd:simpleType>
        <xsd:restriction base="dms:Text"/>
      </xsd:simpleType>
    </xsd:element>
    <xsd:element name="_dlc_DocIdUrl" ma:index="30"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Författare"/>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ma:index="23" ma:displayName="Kommentarer"/>
        <xsd:element name="keywords" minOccurs="0" maxOccurs="1" type="xsd:string" ma:index="14" ma:displayName="Nyckel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A066AB2-4C9B-432C-A6C1-EA6CC8997DBB}">
  <ds:schemaRefs>
    <ds:schemaRef ds:uri="http://schemas.microsoft.com/sharepoint/v3/contenttype/forms"/>
  </ds:schemaRefs>
</ds:datastoreItem>
</file>

<file path=customXml/itemProps2.xml><?xml version="1.0" encoding="utf-8"?>
<ds:datastoreItem xmlns:ds="http://schemas.openxmlformats.org/officeDocument/2006/customXml" ds:itemID="{15A2437B-7B8D-4EC9-87E1-B1B3FAF5D3C8}">
  <ds:schemaRefs>
    <ds:schemaRef ds:uri="http://purl.org/dc/elements/1.1/"/>
    <ds:schemaRef ds:uri="http://schemas.microsoft.com/office/2006/metadata/properties"/>
    <ds:schemaRef ds:uri="http://schemas.microsoft.com/sharepoint/v3"/>
    <ds:schemaRef ds:uri="c5abb869-22e9-4cbe-937d-c6312ce7c9e8"/>
    <ds:schemaRef ds:uri="http://schemas.microsoft.com/office/2006/documentManagement/types"/>
    <ds:schemaRef ds:uri="http://purl.org/dc/dcmitype/"/>
    <ds:schemaRef ds:uri="BAFFACB8-4293-4F7D-A16F-4F5E89B321D6"/>
    <ds:schemaRef ds:uri="http://schemas.microsoft.com/office/infopath/2007/PartnerControls"/>
    <ds:schemaRef ds:uri="http://schemas.openxmlformats.org/package/2006/metadata/core-properties"/>
    <ds:schemaRef ds:uri="http://schemas.microsoft.com/sharepoint/v3/fields"/>
    <ds:schemaRef ds:uri="http://www.w3.org/XML/1998/namespace"/>
    <ds:schemaRef ds:uri="http://purl.org/dc/terms/"/>
  </ds:schemaRefs>
</ds:datastoreItem>
</file>

<file path=customXml/itemProps3.xml><?xml version="1.0" encoding="utf-8"?>
<ds:datastoreItem xmlns:ds="http://schemas.openxmlformats.org/officeDocument/2006/customXml" ds:itemID="{420AA7A1-BE6C-48E4-B8CE-9EEB14293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FFACB8-4293-4F7D-A16F-4F5E89B321D6"/>
    <ds:schemaRef ds:uri="http://schemas.microsoft.com/sharepoint/v3/fields"/>
    <ds:schemaRef ds:uri="c5abb869-22e9-4cbe-937d-c6312ce7c9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DDD7B57-9280-4F3B-8F38-F971F262456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Region Halland grön 1</Template>
  <TotalTime>2614</TotalTime>
  <Words>1721</Words>
  <Application>Microsoft Office PowerPoint</Application>
  <PresentationFormat>Bredbild</PresentationFormat>
  <Paragraphs>249</Paragraphs>
  <Slides>19</Slides>
  <Notes>18</Notes>
  <HiddenSlides>2</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19</vt:i4>
      </vt:variant>
    </vt:vector>
  </HeadingPairs>
  <TitlesOfParts>
    <vt:vector size="24" baseType="lpstr">
      <vt:lpstr>Arial</vt:lpstr>
      <vt:lpstr>Calibri</vt:lpstr>
      <vt:lpstr>Century Gothic</vt:lpstr>
      <vt:lpstr>Times New Roman</vt:lpstr>
      <vt:lpstr>Region Halland - grön 1</vt:lpstr>
      <vt:lpstr> Välkommen</vt:lpstr>
      <vt:lpstr>Läget i Halland inför sommaren   </vt:lpstr>
      <vt:lpstr>Vad vi följer</vt:lpstr>
      <vt:lpstr>Covid-19 per region - Ackumulerat</vt:lpstr>
      <vt:lpstr>Dödlighet i Halland 2015-2020 - Alla orsaker</vt:lpstr>
      <vt:lpstr>Hur många kommer till Halland?</vt:lpstr>
      <vt:lpstr>Hur ser det ut så här långt?</vt:lpstr>
      <vt:lpstr>PowerPoint-presentation</vt:lpstr>
      <vt:lpstr>Sommaren på Hallands sjukhus</vt:lpstr>
      <vt:lpstr> Covid-19 beläggning Hallands sjukhus</vt:lpstr>
      <vt:lpstr>Kapacitet versus nyttjande</vt:lpstr>
      <vt:lpstr>Goda möjligheter till bra sommar  – om vi fortsätter hjälpas åt</vt:lpstr>
      <vt:lpstr>Utökad provtagning </vt:lpstr>
      <vt:lpstr>PowerPoint-presentation</vt:lpstr>
      <vt:lpstr>Vad gör vi för att möta en sommar med många besökare i Halland? </vt:lpstr>
      <vt:lpstr>Fortfarande gäller…</vt:lpstr>
      <vt:lpstr>Resor</vt:lpstr>
      <vt:lpstr>Insatser under sommaren för att påminna... </vt:lpstr>
      <vt:lpstr>PowerPoint-presentation</vt:lpstr>
    </vt:vector>
  </TitlesOfParts>
  <Company>Region Halland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 STAB</dc:creator>
  <cp:keywords/>
  <dc:description/>
  <cp:lastModifiedBy>Jönsson Hans RK STAB</cp:lastModifiedBy>
  <cp:revision>115</cp:revision>
  <cp:lastPrinted>2020-05-20T11:18:29Z</cp:lastPrinted>
  <dcterms:created xsi:type="dcterms:W3CDTF">2020-03-06T14:38:06Z</dcterms:created>
  <dcterms:modified xsi:type="dcterms:W3CDTF">2020-06-12T11:56:00Z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0x0101009148F5A04DDD49CBA7127AADA5FB792B00AADE34325A8B49CDA8BB4DB53328F2140057A4BE2B0F047E45AA72D1D836F08E97</vt:lpwstr>
  </property>
  <property fmtid="{D5CDD505-2E9C-101B-9397-08002B2CF9AE}" pid="3" name="_dlc_DocIdItemGuid">
    <vt:lpwstr>2d487368-3642-47e8-8c8d-c72876f39afc</vt:lpwstr>
  </property>
</Properties>
</file>